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615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002F6C"/>
    <a:srgbClr val="FC5C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7AAD4F-E3E8-47DB-A50A-8E46A11B48D6}" v="2" dt="2023-04-13T13:54:53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Eddison" userId="390e0cfb-62fa-4d35-8902-a72eb53b2a54" providerId="ADAL" clId="{B27AAD4F-E3E8-47DB-A50A-8E46A11B48D6}"/>
    <pc:docChg chg="delSld">
      <pc:chgData name="Joe Eddison" userId="390e0cfb-62fa-4d35-8902-a72eb53b2a54" providerId="ADAL" clId="{B27AAD4F-E3E8-47DB-A50A-8E46A11B48D6}" dt="2023-04-13T13:54:45.828" v="1" actId="47"/>
      <pc:docMkLst>
        <pc:docMk/>
      </pc:docMkLst>
      <pc:sldChg chg="del">
        <pc:chgData name="Joe Eddison" userId="390e0cfb-62fa-4d35-8902-a72eb53b2a54" providerId="ADAL" clId="{B27AAD4F-E3E8-47DB-A50A-8E46A11B48D6}" dt="2023-03-31T10:23:12.055" v="0" actId="47"/>
        <pc:sldMkLst>
          <pc:docMk/>
          <pc:sldMk cId="3548336630" sldId="3614"/>
        </pc:sldMkLst>
      </pc:sldChg>
      <pc:sldChg chg="del">
        <pc:chgData name="Joe Eddison" userId="390e0cfb-62fa-4d35-8902-a72eb53b2a54" providerId="ADAL" clId="{B27AAD4F-E3E8-47DB-A50A-8E46A11B48D6}" dt="2023-04-13T13:54:45.828" v="1" actId="47"/>
        <pc:sldMkLst>
          <pc:docMk/>
          <pc:sldMk cId="105716430" sldId="36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523-0121-4B5E-BFD7-811FA7CCF828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12E1C-A70A-4829-A8EC-35487BDEA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91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1E7A50-8893-4C5B-A9B9-9A1304A9C6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33ED1-6E34-4BB8-9242-AD8B5B11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87" y="2397125"/>
            <a:ext cx="9144398" cy="681038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5E64D-F1ED-477A-8D24-57C12EB47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87" y="3320257"/>
            <a:ext cx="914439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2C9E47CF-4422-4686-AF85-8C96DA3A29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84" y="5313067"/>
            <a:ext cx="2475731" cy="1227917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58FF933-E4E1-4B38-9EB3-29FE1A4C45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147" y="360997"/>
            <a:ext cx="1832538" cy="1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ED3EE9-D70D-4DB8-92B2-F15BD5C639F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3"/>
              </a:gs>
              <a:gs pos="86000">
                <a:srgbClr val="2F2F2F"/>
              </a:gs>
            </a:gsLst>
            <a:path path="circle">
              <a:fillToRect l="50000" t="50000" r="50000" b="50000"/>
            </a:path>
          </a:gra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18C04-E983-024A-9293-5231BEAE1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7" y="2806395"/>
            <a:ext cx="9031286" cy="535531"/>
          </a:xfrm>
        </p:spPr>
        <p:txBody>
          <a:bodyPr wrap="square" anchor="b" anchorCtr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Divider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5F2E4-AC1B-7643-AB96-1C39DC2994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887" y="3375369"/>
            <a:ext cx="9031286" cy="461665"/>
          </a:xfr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6286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57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857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14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42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7714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399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02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Use for subheading (or delete)</a:t>
            </a:r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C751E150-D939-4154-9CF1-45F6484F3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86" y="2871790"/>
            <a:ext cx="1200693" cy="617065"/>
          </a:xfrm>
          <a:prstGeom prst="rect">
            <a:avLst/>
          </a:prstGeom>
        </p:spPr>
      </p:pic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2FE5E2CB-FDAD-4416-9517-DA3DD1BFA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12" y="2874963"/>
            <a:ext cx="17424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6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52-766F-3141-B54F-24406F7A9B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8" y="568555"/>
            <a:ext cx="11471636" cy="50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310A-30EB-B54A-B6E7-17AD665FB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2" y="1808164"/>
            <a:ext cx="11471638" cy="38115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5F0-9FD3-D54B-A46A-6FBD2BBC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33"/>
            <a:ext cx="350639" cy="344488"/>
          </a:xfrm>
        </p:spPr>
        <p:txBody>
          <a:bodyPr/>
          <a:lstStyle>
            <a:lvl1pPr>
              <a:defRPr i="0"/>
            </a:lvl1pPr>
          </a:lstStyle>
          <a:p>
            <a:fld id="{27B5AB01-F165-584F-9D0C-FD8A47F7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246A1A-A3F3-4A2C-8663-8A4F81DCB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67023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74AF5F-D827-433F-B409-7EAB5EA9E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8702" y="6626943"/>
            <a:ext cx="9547225" cy="152400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9ED0F-C3A5-4E6C-8646-ED97ED21FD54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1632575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010" y="577882"/>
            <a:ext cx="11473200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163"/>
            <a:ext cx="5648688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8" y="7289"/>
            <a:ext cx="350639" cy="344488"/>
          </a:xfrm>
        </p:spPr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32196A7-D303-4F40-9667-F41D4F1E8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D14F979-FBDD-4636-89FF-6CF9A83911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2996" y="6606074"/>
            <a:ext cx="6527688" cy="175727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88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63" y="556902"/>
            <a:ext cx="11471636" cy="504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018"/>
            <a:ext cx="5648688" cy="433560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C87945EA-7622-41C2-8FD2-67CFD8396DB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15063" y="1808163"/>
            <a:ext cx="5616575" cy="4337812"/>
          </a:xfrm>
        </p:spPr>
        <p:txBody>
          <a:bodyPr/>
          <a:lstStyle/>
          <a:p>
            <a:r>
              <a:rPr lang="en-GB" noProof="0"/>
              <a:t>Click icon to add chart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1998156-13D7-45B8-84F2-EF3B7AE04C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888" y="1216856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CB02757-C0CA-4902-9E0E-797871BAE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887" y="6530224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7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077" y="546069"/>
            <a:ext cx="11471636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3824411"/>
          </a:xfrm>
          <a:solidFill>
            <a:srgbClr val="DDE0E3"/>
          </a:solidFill>
        </p:spPr>
        <p:txBody>
          <a:bodyPr lIns="144000" tIns="144000" rIns="144000" bIns="14400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4B0CF9-8601-4195-AE40-924B29865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7760"/>
            <a:ext cx="5648688" cy="381904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A2CAAF-8A41-4EB9-BE1B-E6644B48E0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E9E4EE6-9531-43E0-8942-A6B106043B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1" y="6534698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75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9E97-B529-354D-BF51-D128F7F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4" y="557427"/>
            <a:ext cx="11471636" cy="5040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Click to edit 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CB707-C38E-4645-AA0F-97BD7E3F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2" y="1520825"/>
            <a:ext cx="11471638" cy="40894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B17D4-E0AB-5B4C-B4F1-821FA808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" y="1004"/>
            <a:ext cx="350639" cy="3444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998" i="0">
                <a:solidFill>
                  <a:schemeClr val="bg2"/>
                </a:solidFill>
              </a:defRPr>
            </a:lvl1pPr>
          </a:lstStyle>
          <a:p>
            <a:fld id="{27B5AB01-F165-584F-9D0C-FD8A47F7A7C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CF86485-8D5C-453B-B28A-0D711C9D5E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683" y="141272"/>
            <a:ext cx="1334001" cy="8404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EEE69-1D8B-4F0F-8ED7-04F707B3AE19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27423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l" defTabSz="912571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964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SzPct val="13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35928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bg2"/>
        </a:buClr>
        <a:buFont typeface="Verdana" panose="020B0604030504040204" pitchFamily="34" charset="0"/>
        <a:buChar char="–"/>
        <a:tabLst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53892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71856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89820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09571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5856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142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428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286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571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857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142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428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714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3999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285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7507">
          <p15:clr>
            <a:srgbClr val="A4A3A4"/>
          </p15:clr>
        </p15:guide>
        <p15:guide id="16" orient="horz" pos="300">
          <p15:clr>
            <a:srgbClr val="A4A3A4"/>
          </p15:clr>
        </p15:guide>
        <p15:guide id="18" orient="horz" pos="595">
          <p15:clr>
            <a:srgbClr val="A4A3A4"/>
          </p15:clr>
        </p15:guide>
        <p15:guide id="19" orient="horz" pos="4247">
          <p15:clr>
            <a:srgbClr val="A4A3A4"/>
          </p15:clr>
        </p15:guide>
        <p15:guide id="20" pos="225">
          <p15:clr>
            <a:srgbClr val="A4A3A4"/>
          </p15:clr>
        </p15:guide>
        <p15:guide id="21" orient="horz" pos="3929">
          <p15:clr>
            <a:srgbClr val="A4A3A4"/>
          </p15:clr>
        </p15:guide>
        <p15:guide id="24" orient="horz" pos="754">
          <p15:clr>
            <a:srgbClr val="A4A3A4"/>
          </p15:clr>
        </p15:guide>
        <p15:guide id="25" orient="horz" pos="958">
          <p15:clr>
            <a:srgbClr val="A4A3A4"/>
          </p15:clr>
        </p15:guide>
        <p15:guide id="29" orient="horz" pos="113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/>
        </p:nvGraphicFramePr>
        <p:xfrm>
          <a:off x="486664" y="1661498"/>
          <a:ext cx="9936000" cy="422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Rheumatology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rheumatology team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Join and engage in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 to date NASS guidebooks on display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pathways recommended by GIRFT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Information on possible diagnosis / signposting to NASS while waiting for diagnosis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by writing blog for newsletter or presenting at webinar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Update MRI pathway to ensure inflammatory spine protocol is followed by those requesting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 week referral to diagnosis time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Effective triaging to reduce wait times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/ attend Act on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round table / policy development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Local peer to peer network (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SCAN)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policy development round table relating to Act on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achieve the Gold Standard One year time to diagnosis from symptom onset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Rheumatology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5949334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marR="0" lvl="0" indent="0" algn="just" defTabSz="912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C5C3D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02F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105716430"/>
      </p:ext>
    </p:extLst>
  </p:cSld>
  <p:clrMapOvr>
    <a:masterClrMapping/>
  </p:clrMapOvr>
</p:sld>
</file>

<file path=ppt/theme/theme1.xml><?xml version="1.0" encoding="utf-8"?>
<a:theme xmlns:a="http://schemas.openxmlformats.org/drawingml/2006/main" name="M&amp;G RE 2020 v1">
  <a:themeElements>
    <a:clrScheme name="Custom 4">
      <a:dk1>
        <a:srgbClr val="000000"/>
      </a:dk1>
      <a:lt1>
        <a:srgbClr val="FFFFFF"/>
      </a:lt1>
      <a:dk2>
        <a:srgbClr val="FC5C3D"/>
      </a:dk2>
      <a:lt2>
        <a:srgbClr val="002F6C"/>
      </a:lt2>
      <a:accent1>
        <a:srgbClr val="FF143C"/>
      </a:accent1>
      <a:accent2>
        <a:srgbClr val="618ABB"/>
      </a:accent2>
      <a:accent3>
        <a:srgbClr val="767086"/>
      </a:accent3>
      <a:accent4>
        <a:srgbClr val="E2E3E4"/>
      </a:accent4>
      <a:accent5>
        <a:srgbClr val="1037FF"/>
      </a:accent5>
      <a:accent6>
        <a:srgbClr val="FD9E8B"/>
      </a:accent6>
      <a:hlink>
        <a:srgbClr val="5BA1FF"/>
      </a:hlink>
      <a:folHlink>
        <a:srgbClr val="FF143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1000" dirty="0"/>
        </a:defPPr>
      </a:lstStyle>
    </a:txDef>
  </a:objectDefaults>
  <a:extraClrSchemeLst/>
  <a:custClrLst>
    <a:custClr name="Light Green 100%">
      <a:srgbClr val="7EBD5F"/>
    </a:custClr>
    <a:custClr name="Don't tint at 80%">
      <a:srgbClr val="FFFFFF"/>
    </a:custClr>
    <a:custClr name="Don't tint at 60%">
      <a:srgbClr val="FFFFFF"/>
    </a:custClr>
    <a:custClr name="Don't tint at 40%">
      <a:srgbClr val="FFFFFF"/>
    </a:custClr>
    <a:custClr name="Dont' tint at 20%">
      <a:srgbClr val="FFFFFF"/>
    </a:custClr>
    <a:custClr name="Light Blue 100%">
      <a:srgbClr val="65B4E5"/>
    </a:custClr>
    <a:custClr name="Light Blue 80%">
      <a:srgbClr val="84C3EA"/>
    </a:custClr>
    <a:custClr name="Light Blue 60%">
      <a:srgbClr val="A3D2EF"/>
    </a:custClr>
    <a:custClr name="Light Blue 40%">
      <a:srgbClr val="C1E1F5"/>
    </a:custClr>
    <a:custClr name="Light Blue 20%">
      <a:srgbClr val="E0F0FA"/>
    </a:custClr>
    <a:custClr name="Violet 100%">
      <a:srgbClr val="7B76B6"/>
    </a:custClr>
    <a:custClr name="Violet 80%">
      <a:srgbClr val="9591C5"/>
    </a:custClr>
    <a:custClr name="Violet 60%">
      <a:srgbClr val="B0ADD3"/>
    </a:custClr>
    <a:custClr name="Violet 40%">
      <a:srgbClr val="CAC8E2"/>
    </a:custClr>
    <a:custClr name="Violet 20%">
      <a:srgbClr val="E5E4F0"/>
    </a:custClr>
    <a:custClr name="Light Coral 100%">
      <a:srgbClr val="E98276"/>
    </a:custClr>
    <a:custClr name="Light Coral 80%">
      <a:srgbClr val="EB9B91"/>
    </a:custClr>
    <a:custClr name="Light Coral 60%">
      <a:srgbClr val="F2B4AD"/>
    </a:custClr>
    <a:custClr name="Light Coral 40%">
      <a:srgbClr val="F6CDC8"/>
    </a:custClr>
    <a:custClr name="Light Coral 20%">
      <a:srgbClr val="FBE6E4"/>
    </a:custClr>
    <a:custClr name="Yellow 100%">
      <a:srgbClr val="FFB81C"/>
    </a:custClr>
    <a:custClr name="Yellow 80%">
      <a:srgbClr val="FFC649"/>
    </a:custClr>
    <a:custClr name="Yellow 60%">
      <a:srgbClr val="FFD477"/>
    </a:custClr>
    <a:custClr name="Yellow 40%">
      <a:srgbClr val="FFE3A4"/>
    </a:custClr>
    <a:custClr name="Yellow 20%">
      <a:srgbClr val="FFF1D2"/>
    </a:custClr>
    <a:custClr name="Jade 100%">
      <a:srgbClr val="17B0AD"/>
    </a:custClr>
    <a:custClr name="Jade 80%">
      <a:srgbClr val="45C0BD"/>
    </a:custClr>
    <a:custClr name="Jade 60%">
      <a:srgbClr val="74D0CE"/>
    </a:custClr>
    <a:custClr name="Jade 40%">
      <a:srgbClr val="A2DFDE"/>
    </a:custClr>
    <a:custClr name="Jade 20%">
      <a:srgbClr val="D1EFEF"/>
    </a:custClr>
    <a:custClr name="Grey 100%">
      <a:srgbClr val="5B656E"/>
    </a:custClr>
    <a:custClr name="Grey 80%">
      <a:srgbClr val="7C848B"/>
    </a:custClr>
    <a:custClr name="Grey 60%">
      <a:srgbClr val="9DA3A8"/>
    </a:custClr>
    <a:custClr name="Grey 40%">
      <a:srgbClr val="BDC1C5"/>
    </a:custClr>
    <a:custClr name="Grey 20%">
      <a:srgbClr val="DEE0E2"/>
    </a:custClr>
    <a:custClr name="Light Pink 100%">
      <a:srgbClr val="E58EBB"/>
    </a:custClr>
    <a:custClr name="Light Pink 80%">
      <a:srgbClr val="EAA5C9"/>
    </a:custClr>
    <a:custClr name="Light Pink 60%">
      <a:srgbClr val="EFBBD6"/>
    </a:custClr>
    <a:custClr name="Light Pink 40%">
      <a:srgbClr val="F5D2E4"/>
    </a:custClr>
    <a:custClr name="Light Pink 20%">
      <a:srgbClr val="FAE8F1"/>
    </a:custClr>
    <a:custClr name="Coral 100%">
      <a:srgbClr val="EB5C37"/>
    </a:custClr>
    <a:custClr name="Coral 80%">
      <a:srgbClr val="EF7D5F"/>
    </a:custClr>
    <a:custClr name="Coral 60%">
      <a:srgbClr val="F39D87"/>
    </a:custClr>
    <a:custClr name="Coral 40%">
      <a:srgbClr val="F7BEAF"/>
    </a:custClr>
    <a:custClr name="Coral 20%">
      <a:srgbClr val="FBDED7"/>
    </a:custClr>
    <a:custClr name="Petrol 100%">
      <a:srgbClr val="0097A9"/>
    </a:custClr>
    <a:custClr name="Petrol 80%">
      <a:srgbClr val="33ACBA"/>
    </a:custClr>
    <a:custClr name="Petrol 60%">
      <a:srgbClr val="66C1CB"/>
    </a:custClr>
    <a:custClr name="Petrol 40%">
      <a:srgbClr val="99D5DD"/>
    </a:custClr>
    <a:custClr name="Petrol 20%">
      <a:srgbClr val="CCEAEE"/>
    </a:custClr>
  </a:custClrLst>
  <a:extLst>
    <a:ext uri="{05A4C25C-085E-4340-85A3-A5531E510DB2}">
      <thm15:themeFamily xmlns:thm15="http://schemas.microsoft.com/office/thememl/2012/main" name="M&amp;G Investments Toolkit 2020_Guidelines_v24.potx" id="{2829A9BA-F5A5-4115-8109-0C4A367C3F1A}" vid="{E920F027-B525-44AC-A51B-0BFB8DAE8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d81d28-16f2-4b68-a26f-ae05642c550a">
      <Terms xmlns="http://schemas.microsoft.com/office/infopath/2007/PartnerControls"/>
    </lcf76f155ced4ddcb4097134ff3c332f>
    <TaxCatchAll xmlns="1ecd67d1-4421-4312-a239-648a1382d5e1" xsi:nil="true"/>
    <SharedWithUsers xmlns="1ecd67d1-4421-4312-a239-648a1382d5e1">
      <UserInfo>
        <DisplayName>Clare Clark</DisplayName>
        <AccountId>791</AccountId>
        <AccountType/>
      </UserInfo>
      <UserInfo>
        <DisplayName>Joe Eddison</DisplayName>
        <AccountId>653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18" ma:contentTypeDescription="Create a new document." ma:contentTypeScope="" ma:versionID="3ef277bb95ffdb9048579f3de52d7226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8bdddbd6d611442377d868488fd6a62f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7991E-5C8E-4C71-A324-A2A68E1B328D}">
  <ds:schemaRefs>
    <ds:schemaRef ds:uri="http://schemas.microsoft.com/office/2006/documentManagement/types"/>
    <ds:schemaRef ds:uri="78d81d28-16f2-4b68-a26f-ae05642c550a"/>
    <ds:schemaRef ds:uri="http://www.w3.org/XML/1998/namespace"/>
    <ds:schemaRef ds:uri="http://purl.org/dc/dcmitype/"/>
    <ds:schemaRef ds:uri="1ecd67d1-4421-4312-a239-648a1382d5e1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E7E5D32-2FD3-49BD-AA41-ED916D747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81d28-16f2-4b68-a26f-ae05642c550a"/>
    <ds:schemaRef ds:uri="1ecd67d1-4421-4312-a239-648a1382d5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4FDEC9-118F-492F-AD49-36EEF02FE3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Verdana</vt:lpstr>
      <vt:lpstr>M&amp;G RE 2020 v1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Whalley</dc:creator>
  <cp:lastModifiedBy>Joe Eddison</cp:lastModifiedBy>
  <cp:revision>14</cp:revision>
  <dcterms:created xsi:type="dcterms:W3CDTF">2021-04-16T12:56:06Z</dcterms:created>
  <dcterms:modified xsi:type="dcterms:W3CDTF">2023-04-13T13:54:53Z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0x010100CC85347C8BDAAA4D9A24E43D5D16D7E7</vt:lpwstr>
  </property>
  <property fmtid="{D5CDD505-2E9C-101B-9397-08002B2CF9AE}" pid="3" name="MediaServiceImageTags">
    <vt:lpwstr/>
  </property>
</Properties>
</file>