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324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44A7B-7965-65BD-A1E3-C3AE4A393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880E6C-FE7A-B57C-757E-6E83F3F06E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0D6C4D-2B13-ABCC-49A7-F2DF2914D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2F70-BDF7-43B9-A49E-C4CD81621A18}" type="datetimeFigureOut">
              <a:rPr lang="en-GB" smtClean="0"/>
              <a:t>02/04/2023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664D9-4E71-D1E7-A2C3-6574E5B41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BB08D-FB81-AAFC-EB54-38928B443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B5CF-0EA5-4B02-8488-B8DD7B1340E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2394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58EB9-50B9-066A-79EA-0F1E03303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6B3AE4-F6C8-8743-AE83-527A1D19D6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9906B-74A4-1ADD-A2D1-5E861FF91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2F70-BDF7-43B9-A49E-C4CD81621A18}" type="datetimeFigureOut">
              <a:rPr lang="en-GB" smtClean="0"/>
              <a:t>02/04/2023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78361-F990-09C4-DF37-100BE0A76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51364-9102-8CBB-5B53-C8727CB91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B5CF-0EA5-4B02-8488-B8DD7B1340E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3818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B98E16-6B50-72E7-0CCC-375FEA2BD5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AE591E-6F35-F85F-BD11-BBAB17FD8D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DE2226-E4B0-26A1-2270-BFF8C2603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2F70-BDF7-43B9-A49E-C4CD81621A18}" type="datetimeFigureOut">
              <a:rPr lang="en-GB" smtClean="0"/>
              <a:t>02/04/2023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BEA21-0ED0-3A39-18D2-893A00D2D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DA57B-8626-6A07-C8EA-6A4F71371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B5CF-0EA5-4B02-8488-B8DD7B1340E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4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AEAAC-66A5-11C7-E283-EE623A6B6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BBDFE-FC74-7D54-38F7-32CDE950D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207951-D8B4-5E73-D088-EB08CA7A9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2F70-BDF7-43B9-A49E-C4CD81621A18}" type="datetimeFigureOut">
              <a:rPr lang="en-GB" smtClean="0"/>
              <a:t>02/04/2023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FCB56-CFE0-609E-9422-E626EE644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1390E-1FDA-571B-5037-DE215B6B7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B5CF-0EA5-4B02-8488-B8DD7B1340E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056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25B07-DE68-8E6B-BD30-EF9A98169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14AC0B-9680-93AC-52C9-901C6330F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3A11A-9E55-0D43-957E-08F78DCC1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2F70-BDF7-43B9-A49E-C4CD81621A18}" type="datetimeFigureOut">
              <a:rPr lang="en-GB" smtClean="0"/>
              <a:t>02/04/2023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D3243-6962-70B7-8D3C-34FB75ADC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FE652F-B938-1127-2E15-4C6CB0278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B5CF-0EA5-4B02-8488-B8DD7B1340E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754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90E15-B01E-EADB-669F-F1A95168F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9866C-B2F3-8523-80B5-BA685399DF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BFF475-A29A-B539-4C6C-153923FC6B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5B2204-4F87-021B-36C1-69D64AD68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2F70-BDF7-43B9-A49E-C4CD81621A18}" type="datetimeFigureOut">
              <a:rPr lang="en-GB" smtClean="0"/>
              <a:t>02/04/2023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56539-F7CD-3A61-F3FC-4B3F53E65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D40B68-A490-8329-2C6C-7F203A73B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B5CF-0EA5-4B02-8488-B8DD7B1340E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1351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125E1-8625-AC1A-DD03-F3031A4D8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ABAC73-8534-DA3E-5E94-328D6833C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36CD12-3257-01D0-15B1-278F3BBCA2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0CC965-1317-7B6A-00B1-BB7722902C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13150E-BB8C-1181-CA85-6F02A6FCF3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FF2A2A-00B4-EB8A-D4F0-79E689D7C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2F70-BDF7-43B9-A49E-C4CD81621A18}" type="datetimeFigureOut">
              <a:rPr lang="en-GB" smtClean="0"/>
              <a:t>02/04/2023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C18155-BB4E-B47D-E37E-E9FF39792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E04D7D-ABF6-5EA2-DF4E-72B29AA8C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B5CF-0EA5-4B02-8488-B8DD7B1340E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401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F1959-77DF-2AE3-589C-E093E5531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04C9AE-12E1-752B-B2C9-CF94AE2CB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2F70-BDF7-43B9-A49E-C4CD81621A18}" type="datetimeFigureOut">
              <a:rPr lang="en-GB" smtClean="0"/>
              <a:t>02/04/2023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DA8651-1B2B-6EC0-6F25-8E37AE337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474ACD-BC8D-C826-D5C5-C732C0102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B5CF-0EA5-4B02-8488-B8DD7B1340E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875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524531-B7DD-46BC-C2BE-C6531F2FC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2F70-BDF7-43B9-A49E-C4CD81621A18}" type="datetimeFigureOut">
              <a:rPr lang="en-GB" smtClean="0"/>
              <a:t>02/04/2023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4F2C5C-9170-9378-1A9D-2B4EB11DB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A0D753-D16F-4393-4475-554E8A786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B5CF-0EA5-4B02-8488-B8DD7B1340E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8484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E367-7595-773F-DEC3-D50ED75C2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48D78-FADF-A2C1-EC46-B069FF1DA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7BBCF0-16C1-4000-E8D1-358A23578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C070B8-7DD6-6D4E-4237-5AE8F3DB3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2F70-BDF7-43B9-A49E-C4CD81621A18}" type="datetimeFigureOut">
              <a:rPr lang="en-GB" smtClean="0"/>
              <a:t>02/04/2023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A378AD-CA24-7D8A-88B0-8C24B07B5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D659A9-B2C8-C205-CB75-0D383119A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B5CF-0EA5-4B02-8488-B8DD7B1340E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4829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70406-1DFA-EF84-A6EE-51E4295DC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169187-AB0A-DABC-A120-615B06BA1F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6FFC7B-59C9-C924-6CEB-42C1FD166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7614A-99F4-5E14-B27B-1F1DF44DA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2F70-BDF7-43B9-A49E-C4CD81621A18}" type="datetimeFigureOut">
              <a:rPr lang="en-GB" smtClean="0"/>
              <a:t>02/04/2023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60E1BD-BB59-CFE6-B9EB-845AD9EE1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15AF3F-DE85-BDC4-4D37-7B13E6F4A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B5CF-0EA5-4B02-8488-B8DD7B1340E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2423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FD2A6D-FA47-F523-C07D-A3A0D2A71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AA0994-D36C-01A9-1723-9245FD214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B3CB8F-7090-440B-D601-05EB83B6A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22F70-BDF7-43B9-A49E-C4CD81621A18}" type="datetimeFigureOut">
              <a:rPr lang="en-GB" smtClean="0"/>
              <a:t>02/04/2023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82A90-263A-6366-9668-490354D24C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233A9-5420-E572-7D3B-EADEA29584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BB5CF-0EA5-4B02-8488-B8DD7B1340E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0822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3A28F45-7BDD-6060-F4E3-D37DEF5357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753052"/>
              </p:ext>
            </p:extLst>
          </p:nvPr>
        </p:nvGraphicFramePr>
        <p:xfrm>
          <a:off x="133350" y="54793"/>
          <a:ext cx="11963400" cy="66984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90850">
                  <a:extLst>
                    <a:ext uri="{9D8B030D-6E8A-4147-A177-3AD203B41FA5}">
                      <a16:colId xmlns:a16="http://schemas.microsoft.com/office/drawing/2014/main" val="761636311"/>
                    </a:ext>
                  </a:extLst>
                </a:gridCol>
                <a:gridCol w="2990850">
                  <a:extLst>
                    <a:ext uri="{9D8B030D-6E8A-4147-A177-3AD203B41FA5}">
                      <a16:colId xmlns:a16="http://schemas.microsoft.com/office/drawing/2014/main" val="2524960191"/>
                    </a:ext>
                  </a:extLst>
                </a:gridCol>
                <a:gridCol w="2990850">
                  <a:extLst>
                    <a:ext uri="{9D8B030D-6E8A-4147-A177-3AD203B41FA5}">
                      <a16:colId xmlns:a16="http://schemas.microsoft.com/office/drawing/2014/main" val="4183260773"/>
                    </a:ext>
                  </a:extLst>
                </a:gridCol>
                <a:gridCol w="2990850">
                  <a:extLst>
                    <a:ext uri="{9D8B030D-6E8A-4147-A177-3AD203B41FA5}">
                      <a16:colId xmlns:a16="http://schemas.microsoft.com/office/drawing/2014/main" val="3024894871"/>
                    </a:ext>
                  </a:extLst>
                </a:gridCol>
              </a:tblGrid>
              <a:tr h="453464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Presentation &amp; referral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Triage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Assessment &amp; diagnosis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Follow up &amp; monitoring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427631"/>
                  </a:ext>
                </a:extLst>
              </a:tr>
              <a:tr h="5459523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sz="1200" dirty="0"/>
                    </a:p>
                    <a:p>
                      <a:r>
                        <a:rPr lang="en-GB" dirty="0"/>
                        <a:t>                           </a:t>
                      </a:r>
                      <a:r>
                        <a:rPr lang="en-GB" sz="1600" dirty="0"/>
                        <a:t>max 8 week wait</a:t>
                      </a:r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                             needs Consultant </a:t>
                      </a:r>
                    </a:p>
                    <a:p>
                      <a:r>
                        <a:rPr lang="en-GB" sz="1600" dirty="0"/>
                        <a:t>                        Rheum assessment</a:t>
                      </a:r>
                      <a:r>
                        <a:rPr lang="en-GB" sz="1600" baseline="30000" dirty="0"/>
                        <a:t>3</a:t>
                      </a:r>
                      <a:endParaRPr lang="en-GB" baseline="300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Axial SpA </a:t>
                      </a:r>
                    </a:p>
                    <a:p>
                      <a:r>
                        <a:rPr lang="en-GB" sz="1400" dirty="0"/>
                        <a:t>ruled out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481846"/>
                  </a:ext>
                </a:extLst>
              </a:tr>
              <a:tr h="78544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/>
                        <a:t>Key </a:t>
                      </a:r>
                      <a:r>
                        <a:rPr lang="en-GB" sz="1300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example dermatology, Manchester Eye Hospital, gastroenterology                                                                                </a:t>
                      </a: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VERSION 1 – NOVEMBER 2022</a:t>
                      </a:r>
                      <a:endParaRPr lang="en-GB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300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IBP screening questions as per SCO/NCA pathway: ASAS experts’ criteria and ASAS list of SpA features from axSpA criteria</a:t>
                      </a:r>
                    </a:p>
                    <a:p>
                      <a:r>
                        <a:rPr lang="en-GB" sz="1300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Other medical problems which would direct patient away from PHY4N clinic: active malignancy, multiple concomitant other pathologies, UCTD.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061408"/>
                  </a:ext>
                </a:extLst>
              </a:tr>
            </a:tbl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C2B11FD-368E-C269-068C-C90935D4CD10}"/>
              </a:ext>
            </a:extLst>
          </p:cNvPr>
          <p:cNvSpPr/>
          <p:nvPr/>
        </p:nvSpPr>
        <p:spPr>
          <a:xfrm>
            <a:off x="485774" y="713101"/>
            <a:ext cx="2181225" cy="6000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Patient completes self-screening tool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1CA5D9F-9C1E-BD03-604F-B82E55847B58}"/>
              </a:ext>
            </a:extLst>
          </p:cNvPr>
          <p:cNvSpPr/>
          <p:nvPr/>
        </p:nvSpPr>
        <p:spPr>
          <a:xfrm>
            <a:off x="485774" y="2021027"/>
            <a:ext cx="2181225" cy="13644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Patient presents at GP/FCP or MSK CATS or at other speciality</a:t>
            </a:r>
            <a:r>
              <a:rPr lang="en-GB" baseline="30000" dirty="0"/>
              <a:t>1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0B00989-4396-448F-E560-C1DD5CA5B3BE}"/>
              </a:ext>
            </a:extLst>
          </p:cNvPr>
          <p:cNvCxnSpPr>
            <a:stCxn id="6" idx="2"/>
            <a:endCxn id="7" idx="0"/>
          </p:cNvCxnSpPr>
          <p:nvPr/>
        </p:nvCxnSpPr>
        <p:spPr>
          <a:xfrm>
            <a:off x="1576387" y="1313176"/>
            <a:ext cx="0" cy="707851"/>
          </a:xfrm>
          <a:prstGeom prst="straightConnector1">
            <a:avLst/>
          </a:prstGeom>
          <a:ln w="5715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7D388B5-B085-E9E1-7BFD-E3556960674B}"/>
              </a:ext>
            </a:extLst>
          </p:cNvPr>
          <p:cNvSpPr/>
          <p:nvPr/>
        </p:nvSpPr>
        <p:spPr>
          <a:xfrm>
            <a:off x="3367090" y="1667101"/>
            <a:ext cx="2481268" cy="3038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Patient meets triage criteria</a:t>
            </a:r>
            <a:r>
              <a:rPr lang="en-GB" sz="2000" baseline="30000" dirty="0"/>
              <a:t>2</a:t>
            </a:r>
            <a:r>
              <a:rPr lang="en-GB" sz="2000" dirty="0"/>
              <a:t>: </a:t>
            </a:r>
          </a:p>
          <a:p>
            <a:pPr algn="ctr"/>
            <a:r>
              <a:rPr lang="en-GB" sz="2000" dirty="0"/>
              <a:t>4 out 5 IBP Qs </a:t>
            </a:r>
          </a:p>
          <a:p>
            <a:pPr algn="ctr"/>
            <a:endParaRPr lang="en-GB" sz="2000" dirty="0">
              <a:effectLst/>
              <a:ea typeface="Times New Roman" panose="02020603050405020304" pitchFamily="18" charset="0"/>
            </a:endParaRPr>
          </a:p>
          <a:p>
            <a:pPr algn="ctr"/>
            <a:r>
              <a:rPr lang="en-GB" sz="1600" dirty="0">
                <a:effectLst/>
                <a:ea typeface="Times New Roman" panose="02020603050405020304" pitchFamily="18" charset="0"/>
              </a:rPr>
              <a:t>onset&lt;40</a:t>
            </a:r>
          </a:p>
          <a:p>
            <a:pPr algn="ctr"/>
            <a:r>
              <a:rPr lang="en-GB" sz="1600" dirty="0">
                <a:effectLst/>
                <a:ea typeface="Times New Roman" panose="02020603050405020304" pitchFamily="18" charset="0"/>
              </a:rPr>
              <a:t>gradual onset </a:t>
            </a:r>
          </a:p>
          <a:p>
            <a:pPr algn="ctr"/>
            <a:r>
              <a:rPr lang="en-GB" sz="1600" dirty="0">
                <a:effectLst/>
                <a:ea typeface="Times New Roman" panose="02020603050405020304" pitchFamily="18" charset="0"/>
              </a:rPr>
              <a:t>improves with exercise </a:t>
            </a:r>
          </a:p>
          <a:p>
            <a:pPr algn="ctr"/>
            <a:r>
              <a:rPr lang="en-GB" sz="1600" dirty="0">
                <a:effectLst/>
                <a:ea typeface="Times New Roman" panose="02020603050405020304" pitchFamily="18" charset="0"/>
              </a:rPr>
              <a:t>worse with rest</a:t>
            </a:r>
          </a:p>
          <a:p>
            <a:pPr algn="ctr"/>
            <a:r>
              <a:rPr lang="en-GB" sz="1600" dirty="0">
                <a:effectLst/>
                <a:ea typeface="Times New Roman" panose="02020603050405020304" pitchFamily="18" charset="0"/>
              </a:rPr>
              <a:t>nocturnal back pain</a:t>
            </a:r>
            <a:endParaRPr lang="en-GB" baseline="300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6E55107-C86A-601D-4E1C-AEC4411163F2}"/>
              </a:ext>
            </a:extLst>
          </p:cNvPr>
          <p:cNvSpPr/>
          <p:nvPr/>
        </p:nvSpPr>
        <p:spPr>
          <a:xfrm>
            <a:off x="6529391" y="732657"/>
            <a:ext cx="2114547" cy="11500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Axial SpA Assessment Service (PHY4N)</a:t>
            </a:r>
            <a:endParaRPr lang="en-GB" sz="1600" baseline="30000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89DE352-8483-4D27-D8F5-33938F90046F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2666999" y="2703267"/>
            <a:ext cx="700091" cy="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E62FD125-AF5E-5841-348D-9D94A28475DF}"/>
              </a:ext>
            </a:extLst>
          </p:cNvPr>
          <p:cNvCxnSpPr>
            <a:cxnSpLocks/>
            <a:endCxn id="11" idx="1"/>
          </p:cNvCxnSpPr>
          <p:nvPr/>
        </p:nvCxnSpPr>
        <p:spPr>
          <a:xfrm flipV="1">
            <a:off x="4613275" y="1307690"/>
            <a:ext cx="1916116" cy="368927"/>
          </a:xfrm>
          <a:prstGeom prst="bentConnector3">
            <a:avLst>
              <a:gd name="adj1" fmla="val 1781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7A5C715-7245-FB26-5418-1013E698D267}"/>
              </a:ext>
            </a:extLst>
          </p:cNvPr>
          <p:cNvSpPr/>
          <p:nvPr/>
        </p:nvSpPr>
        <p:spPr>
          <a:xfrm>
            <a:off x="10010775" y="593010"/>
            <a:ext cx="1971675" cy="7146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Alternative diagnostic pathway / discharge</a:t>
            </a:r>
            <a:endParaRPr lang="en-GB" sz="1200" baseline="30000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C0A124A-21DB-AED8-F7C2-61D84C75E4DA}"/>
              </a:ext>
            </a:extLst>
          </p:cNvPr>
          <p:cNvCxnSpPr>
            <a:cxnSpLocks/>
          </p:cNvCxnSpPr>
          <p:nvPr/>
        </p:nvCxnSpPr>
        <p:spPr>
          <a:xfrm>
            <a:off x="8660608" y="974547"/>
            <a:ext cx="1350167" cy="13737"/>
          </a:xfrm>
          <a:prstGeom prst="straightConnector1">
            <a:avLst/>
          </a:prstGeom>
          <a:ln w="5715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E8615EF1-2E48-5812-FDFB-F26B189EB2FD}"/>
              </a:ext>
            </a:extLst>
          </p:cNvPr>
          <p:cNvSpPr/>
          <p:nvPr/>
        </p:nvSpPr>
        <p:spPr>
          <a:xfrm>
            <a:off x="6710364" y="2229606"/>
            <a:ext cx="685799" cy="6000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MR scan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69056F15-07CC-1C06-D45C-B1550685E81C}"/>
              </a:ext>
            </a:extLst>
          </p:cNvPr>
          <p:cNvSpPr/>
          <p:nvPr/>
        </p:nvSpPr>
        <p:spPr>
          <a:xfrm>
            <a:off x="7796215" y="2229607"/>
            <a:ext cx="685799" cy="6000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HLA B27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3484B25-27EC-72CE-EB8C-C9C60A870E63}"/>
              </a:ext>
            </a:extLst>
          </p:cNvPr>
          <p:cNvCxnSpPr>
            <a:cxnSpLocks/>
          </p:cNvCxnSpPr>
          <p:nvPr/>
        </p:nvCxnSpPr>
        <p:spPr>
          <a:xfrm flipH="1">
            <a:off x="8134352" y="1896130"/>
            <a:ext cx="4762" cy="394609"/>
          </a:xfrm>
          <a:prstGeom prst="straightConnector1">
            <a:avLst/>
          </a:prstGeom>
          <a:ln w="5715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EC06757-C9E5-7758-3146-BCE61D713F15}"/>
              </a:ext>
            </a:extLst>
          </p:cNvPr>
          <p:cNvCxnSpPr>
            <a:cxnSpLocks/>
          </p:cNvCxnSpPr>
          <p:nvPr/>
        </p:nvCxnSpPr>
        <p:spPr>
          <a:xfrm>
            <a:off x="7053263" y="1896130"/>
            <a:ext cx="0" cy="346356"/>
          </a:xfrm>
          <a:prstGeom prst="straightConnector1">
            <a:avLst/>
          </a:prstGeom>
          <a:ln w="5715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5FAEC9A-E0BA-1E24-FB33-1412CA673CB3}"/>
              </a:ext>
            </a:extLst>
          </p:cNvPr>
          <p:cNvCxnSpPr>
            <a:cxnSpLocks/>
          </p:cNvCxnSpPr>
          <p:nvPr/>
        </p:nvCxnSpPr>
        <p:spPr>
          <a:xfrm>
            <a:off x="7586665" y="1896130"/>
            <a:ext cx="33340" cy="133350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A9CA466-215D-E637-BF7B-598C2A26B597}"/>
              </a:ext>
            </a:extLst>
          </p:cNvPr>
          <p:cNvCxnSpPr>
            <a:cxnSpLocks/>
          </p:cNvCxnSpPr>
          <p:nvPr/>
        </p:nvCxnSpPr>
        <p:spPr>
          <a:xfrm>
            <a:off x="8134352" y="2856324"/>
            <a:ext cx="0" cy="346356"/>
          </a:xfrm>
          <a:prstGeom prst="straightConnector1">
            <a:avLst/>
          </a:prstGeom>
          <a:ln w="5715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4E8536E-294A-7963-B72E-3D0D74240C68}"/>
              </a:ext>
            </a:extLst>
          </p:cNvPr>
          <p:cNvCxnSpPr>
            <a:cxnSpLocks/>
          </p:cNvCxnSpPr>
          <p:nvPr/>
        </p:nvCxnSpPr>
        <p:spPr>
          <a:xfrm>
            <a:off x="7053263" y="2856324"/>
            <a:ext cx="0" cy="346356"/>
          </a:xfrm>
          <a:prstGeom prst="straightConnector1">
            <a:avLst/>
          </a:prstGeom>
          <a:ln w="5715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8F9B577F-A0FF-1A81-E348-BB6014E013ED}"/>
              </a:ext>
            </a:extLst>
          </p:cNvPr>
          <p:cNvSpPr/>
          <p:nvPr/>
        </p:nvSpPr>
        <p:spPr>
          <a:xfrm>
            <a:off x="6560345" y="3968863"/>
            <a:ext cx="2114547" cy="17086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aseline="30000" dirty="0"/>
          </a:p>
          <a:p>
            <a:pPr algn="ctr"/>
            <a:r>
              <a:rPr lang="en-GB" sz="2800" baseline="30000" dirty="0"/>
              <a:t>Named consultant allocation, shared decision making, goal setting.</a:t>
            </a:r>
          </a:p>
          <a:p>
            <a:pPr algn="ctr"/>
            <a:r>
              <a:rPr lang="en-GB" sz="2800" baseline="30000" dirty="0"/>
              <a:t>**EIA “N” slot**</a:t>
            </a:r>
            <a:endParaRPr lang="en-GB" sz="2000" baseline="300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CFB75C3-C0C2-6C2F-7C6D-211F49E54A53}"/>
              </a:ext>
            </a:extLst>
          </p:cNvPr>
          <p:cNvSpPr/>
          <p:nvPr/>
        </p:nvSpPr>
        <p:spPr>
          <a:xfrm>
            <a:off x="6717494" y="3202680"/>
            <a:ext cx="1771647" cy="414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Confirmed </a:t>
            </a:r>
            <a:r>
              <a:rPr lang="el-GR" sz="2800" dirty="0"/>
              <a:t>Δ</a:t>
            </a:r>
            <a:endParaRPr lang="en-GB" sz="1600" baseline="30000" dirty="0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8476382-7E91-60A9-BDFB-FDB5DBE6353D}"/>
              </a:ext>
            </a:extLst>
          </p:cNvPr>
          <p:cNvCxnSpPr>
            <a:cxnSpLocks/>
          </p:cNvCxnSpPr>
          <p:nvPr/>
        </p:nvCxnSpPr>
        <p:spPr>
          <a:xfrm>
            <a:off x="7620005" y="3617128"/>
            <a:ext cx="0" cy="34635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31713004-751B-44FE-2DDD-1F63609F405E}"/>
              </a:ext>
            </a:extLst>
          </p:cNvPr>
          <p:cNvCxnSpPr>
            <a:cxnSpLocks/>
          </p:cNvCxnSpPr>
          <p:nvPr/>
        </p:nvCxnSpPr>
        <p:spPr>
          <a:xfrm>
            <a:off x="4629945" y="4733519"/>
            <a:ext cx="1916116" cy="368927"/>
          </a:xfrm>
          <a:prstGeom prst="bentConnector3">
            <a:avLst>
              <a:gd name="adj1" fmla="val 1781"/>
            </a:avLst>
          </a:prstGeom>
          <a:ln w="5715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ABEC8320-E130-A012-FEC8-13731F1471C8}"/>
              </a:ext>
            </a:extLst>
          </p:cNvPr>
          <p:cNvSpPr/>
          <p:nvPr/>
        </p:nvSpPr>
        <p:spPr>
          <a:xfrm>
            <a:off x="9372591" y="1559256"/>
            <a:ext cx="2538408" cy="2658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baseline="30000" dirty="0"/>
              <a:t>Initial management</a:t>
            </a:r>
          </a:p>
          <a:p>
            <a:pPr algn="ctr"/>
            <a:r>
              <a:rPr lang="en-GB" sz="2800" baseline="30000" dirty="0"/>
              <a:t>NSAID if tolerated</a:t>
            </a:r>
          </a:p>
          <a:p>
            <a:pPr algn="ctr"/>
            <a:r>
              <a:rPr lang="en-GB" sz="2800" baseline="30000" dirty="0"/>
              <a:t>Patient education</a:t>
            </a:r>
          </a:p>
          <a:p>
            <a:pPr algn="ctr"/>
            <a:r>
              <a:rPr lang="en-GB" sz="2800" baseline="30000" dirty="0"/>
              <a:t>Flare management</a:t>
            </a:r>
          </a:p>
          <a:p>
            <a:pPr algn="ctr"/>
            <a:r>
              <a:rPr lang="en-GB" sz="2800" baseline="30000" dirty="0"/>
              <a:t>Nurse advice line</a:t>
            </a:r>
          </a:p>
          <a:p>
            <a:pPr algn="ctr"/>
            <a:r>
              <a:rPr lang="en-GB" sz="2800" baseline="30000" dirty="0"/>
              <a:t>Specialist Physio</a:t>
            </a:r>
          </a:p>
          <a:p>
            <a:pPr algn="ctr"/>
            <a:r>
              <a:rPr lang="en-GB" sz="2800" baseline="30000" dirty="0"/>
              <a:t>AS exercise group</a:t>
            </a:r>
          </a:p>
          <a:p>
            <a:pPr algn="ctr"/>
            <a:r>
              <a:rPr lang="en-GB" sz="2800" baseline="30000" dirty="0"/>
              <a:t>NASS</a:t>
            </a:r>
            <a:endParaRPr lang="en-GB" sz="2000" baseline="30000" dirty="0"/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13B40D26-64E0-1FCD-E801-B1DFB8633EB4}"/>
              </a:ext>
            </a:extLst>
          </p:cNvPr>
          <p:cNvCxnSpPr>
            <a:cxnSpLocks/>
            <a:stCxn id="33" idx="3"/>
            <a:endCxn id="47" idx="1"/>
          </p:cNvCxnSpPr>
          <p:nvPr/>
        </p:nvCxnSpPr>
        <p:spPr>
          <a:xfrm flipV="1">
            <a:off x="8674892" y="2888475"/>
            <a:ext cx="697699" cy="193469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39127B21-8801-3B99-1B92-985E7ED397FF}"/>
              </a:ext>
            </a:extLst>
          </p:cNvPr>
          <p:cNvSpPr/>
          <p:nvPr/>
        </p:nvSpPr>
        <p:spPr>
          <a:xfrm>
            <a:off x="9394822" y="4527414"/>
            <a:ext cx="2538408" cy="1150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baseline="30000" dirty="0"/>
              <a:t>Long-term management</a:t>
            </a:r>
          </a:p>
          <a:p>
            <a:pPr algn="ctr"/>
            <a:r>
              <a:rPr lang="en-GB" sz="2400" baseline="30000" dirty="0"/>
              <a:t>MDT review/monitoring</a:t>
            </a:r>
          </a:p>
          <a:p>
            <a:pPr algn="ctr"/>
            <a:r>
              <a:rPr lang="en-GB" sz="2400" baseline="30000" dirty="0"/>
              <a:t>Biologic/novel medication</a:t>
            </a:r>
          </a:p>
          <a:p>
            <a:pPr algn="ctr"/>
            <a:r>
              <a:rPr lang="en-GB" sz="2400" baseline="30000" dirty="0"/>
              <a:t>ePROMs, PIFU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B2CDDE45-17BD-FAB6-8886-ADACABD19934}"/>
              </a:ext>
            </a:extLst>
          </p:cNvPr>
          <p:cNvCxnSpPr>
            <a:cxnSpLocks/>
          </p:cNvCxnSpPr>
          <p:nvPr/>
        </p:nvCxnSpPr>
        <p:spPr>
          <a:xfrm>
            <a:off x="10641795" y="4217694"/>
            <a:ext cx="0" cy="39995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Picture 65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C4AAB0F3-123F-E1BE-D2F7-F2493992F5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956" y="6053667"/>
            <a:ext cx="1565846" cy="604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723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85347C8BDAAA4D9A24E43D5D16D7E7" ma:contentTypeVersion="19" ma:contentTypeDescription="Create a new document." ma:contentTypeScope="" ma:versionID="f01ed5a378790c3b75c7f6807dfb4098">
  <xsd:schema xmlns:xsd="http://www.w3.org/2001/XMLSchema" xmlns:xs="http://www.w3.org/2001/XMLSchema" xmlns:p="http://schemas.microsoft.com/office/2006/metadata/properties" xmlns:ns2="78d81d28-16f2-4b68-a26f-ae05642c550a" xmlns:ns3="1ecd67d1-4421-4312-a239-648a1382d5e1" targetNamespace="http://schemas.microsoft.com/office/2006/metadata/properties" ma:root="true" ma:fieldsID="6592f02be96c3a912c99455bd136e402" ns2:_="" ns3:_="">
    <xsd:import namespace="78d81d28-16f2-4b68-a26f-ae05642c550a"/>
    <xsd:import namespace="1ecd67d1-4421-4312-a239-648a1382d5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81d28-16f2-4b68-a26f-ae05642c55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67f3673b-ab65-4529-a3dc-6f4b75539d3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cd67d1-4421-4312-a239-648a1382d5e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e3480af1-b683-452b-8328-9a8682cb8735}" ma:internalName="TaxCatchAll" ma:showField="CatchAllData" ma:web="1ecd67d1-4421-4312-a239-648a1382d5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894024F-5D6B-480D-A509-422B4A501828}"/>
</file>

<file path=customXml/itemProps2.xml><?xml version="1.0" encoding="utf-8"?>
<ds:datastoreItem xmlns:ds="http://schemas.openxmlformats.org/officeDocument/2006/customXml" ds:itemID="{3F7AB65C-F034-4B3D-B5F5-597341F299F6}"/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197</Words>
  <Application>Microsoft Office PowerPoint</Application>
  <PresentationFormat>Widescreen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Salford Royal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Gregory</dc:creator>
  <cp:lastModifiedBy>William Gregory</cp:lastModifiedBy>
  <cp:revision>4</cp:revision>
  <dcterms:created xsi:type="dcterms:W3CDTF">2023-04-02T13:22:41Z</dcterms:created>
  <dcterms:modified xsi:type="dcterms:W3CDTF">2023-04-02T16:08:22Z</dcterms:modified>
</cp:coreProperties>
</file>