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
  </p:notesMasterIdLst>
  <p:sldIdLst>
    <p:sldId id="256" r:id="rId5"/>
  </p:sldIdLst>
  <p:sldSz cx="42811700" cy="30275213"/>
  <p:notesSz cx="6858000" cy="9144000"/>
  <p:defaultTextStyle>
    <a:defPPr>
      <a:defRPr lang="en-US"/>
    </a:defPPr>
    <a:lvl1pPr marL="0" algn="l" defTabSz="2088170" rtl="0" eaLnBrk="1" latinLnBrk="0" hangingPunct="1">
      <a:defRPr sz="8200" kern="1200">
        <a:solidFill>
          <a:schemeClr val="tx1"/>
        </a:solidFill>
        <a:latin typeface="+mn-lt"/>
        <a:ea typeface="+mn-ea"/>
        <a:cs typeface="+mn-cs"/>
      </a:defRPr>
    </a:lvl1pPr>
    <a:lvl2pPr marL="2088170" algn="l" defTabSz="2088170" rtl="0" eaLnBrk="1" latinLnBrk="0" hangingPunct="1">
      <a:defRPr sz="8200" kern="1200">
        <a:solidFill>
          <a:schemeClr val="tx1"/>
        </a:solidFill>
        <a:latin typeface="+mn-lt"/>
        <a:ea typeface="+mn-ea"/>
        <a:cs typeface="+mn-cs"/>
      </a:defRPr>
    </a:lvl2pPr>
    <a:lvl3pPr marL="4176339" algn="l" defTabSz="2088170" rtl="0" eaLnBrk="1" latinLnBrk="0" hangingPunct="1">
      <a:defRPr sz="8200" kern="1200">
        <a:solidFill>
          <a:schemeClr val="tx1"/>
        </a:solidFill>
        <a:latin typeface="+mn-lt"/>
        <a:ea typeface="+mn-ea"/>
        <a:cs typeface="+mn-cs"/>
      </a:defRPr>
    </a:lvl3pPr>
    <a:lvl4pPr marL="6264509" algn="l" defTabSz="2088170" rtl="0" eaLnBrk="1" latinLnBrk="0" hangingPunct="1">
      <a:defRPr sz="8200" kern="1200">
        <a:solidFill>
          <a:schemeClr val="tx1"/>
        </a:solidFill>
        <a:latin typeface="+mn-lt"/>
        <a:ea typeface="+mn-ea"/>
        <a:cs typeface="+mn-cs"/>
      </a:defRPr>
    </a:lvl4pPr>
    <a:lvl5pPr marL="8352678" algn="l" defTabSz="2088170" rtl="0" eaLnBrk="1" latinLnBrk="0" hangingPunct="1">
      <a:defRPr sz="8200" kern="1200">
        <a:solidFill>
          <a:schemeClr val="tx1"/>
        </a:solidFill>
        <a:latin typeface="+mn-lt"/>
        <a:ea typeface="+mn-ea"/>
        <a:cs typeface="+mn-cs"/>
      </a:defRPr>
    </a:lvl5pPr>
    <a:lvl6pPr marL="10440848" algn="l" defTabSz="2088170" rtl="0" eaLnBrk="1" latinLnBrk="0" hangingPunct="1">
      <a:defRPr sz="8200" kern="1200">
        <a:solidFill>
          <a:schemeClr val="tx1"/>
        </a:solidFill>
        <a:latin typeface="+mn-lt"/>
        <a:ea typeface="+mn-ea"/>
        <a:cs typeface="+mn-cs"/>
      </a:defRPr>
    </a:lvl6pPr>
    <a:lvl7pPr marL="12529017" algn="l" defTabSz="2088170" rtl="0" eaLnBrk="1" latinLnBrk="0" hangingPunct="1">
      <a:defRPr sz="8200" kern="1200">
        <a:solidFill>
          <a:schemeClr val="tx1"/>
        </a:solidFill>
        <a:latin typeface="+mn-lt"/>
        <a:ea typeface="+mn-ea"/>
        <a:cs typeface="+mn-cs"/>
      </a:defRPr>
    </a:lvl7pPr>
    <a:lvl8pPr marL="14617187" algn="l" defTabSz="2088170" rtl="0" eaLnBrk="1" latinLnBrk="0" hangingPunct="1">
      <a:defRPr sz="8200" kern="1200">
        <a:solidFill>
          <a:schemeClr val="tx1"/>
        </a:solidFill>
        <a:latin typeface="+mn-lt"/>
        <a:ea typeface="+mn-ea"/>
        <a:cs typeface="+mn-cs"/>
      </a:defRPr>
    </a:lvl8pPr>
    <a:lvl9pPr marL="16705356" algn="l" defTabSz="2088170"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277">
          <p15:clr>
            <a:srgbClr val="A4A3A4"/>
          </p15:clr>
        </p15:guide>
        <p15:guide id="2" pos="134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5C3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BC4955-BFF2-4F1E-8EAA-277BAA8E7BA0}" v="1" dt="2024-07-01T09:37:14.1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p:scale>
          <a:sx n="30" d="100"/>
          <a:sy n="30" d="100"/>
        </p:scale>
        <p:origin x="-1712" y="-2080"/>
      </p:cViewPr>
      <p:guideLst>
        <p:guide orient="horz" pos="11277"/>
        <p:guide pos="1348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e Eddison" userId="390e0cfb-62fa-4d35-8902-a72eb53b2a54" providerId="ADAL" clId="{80BC4955-BFF2-4F1E-8EAA-277BAA8E7BA0}"/>
    <pc:docChg chg="custSel modSld">
      <pc:chgData name="Joe Eddison" userId="390e0cfb-62fa-4d35-8902-a72eb53b2a54" providerId="ADAL" clId="{80BC4955-BFF2-4F1E-8EAA-277BAA8E7BA0}" dt="2024-07-01T09:38:43.023" v="159" actId="1076"/>
      <pc:docMkLst>
        <pc:docMk/>
      </pc:docMkLst>
      <pc:sldChg chg="addSp delSp modSp mod">
        <pc:chgData name="Joe Eddison" userId="390e0cfb-62fa-4d35-8902-a72eb53b2a54" providerId="ADAL" clId="{80BC4955-BFF2-4F1E-8EAA-277BAA8E7BA0}" dt="2024-07-01T09:38:43.023" v="159" actId="1076"/>
        <pc:sldMkLst>
          <pc:docMk/>
          <pc:sldMk cId="3892813929" sldId="256"/>
        </pc:sldMkLst>
        <pc:spChg chg="add mod">
          <ac:chgData name="Joe Eddison" userId="390e0cfb-62fa-4d35-8902-a72eb53b2a54" providerId="ADAL" clId="{80BC4955-BFF2-4F1E-8EAA-277BAA8E7BA0}" dt="2024-07-01T09:38:09.413" v="151" actId="1076"/>
          <ac:spMkLst>
            <pc:docMk/>
            <pc:sldMk cId="3892813929" sldId="256"/>
            <ac:spMk id="8" creationId="{4BD8CE82-7D25-AFD2-0C5E-AC128C85AD6A}"/>
          </ac:spMkLst>
        </pc:spChg>
        <pc:spChg chg="add mod">
          <ac:chgData name="Joe Eddison" userId="390e0cfb-62fa-4d35-8902-a72eb53b2a54" providerId="ADAL" clId="{80BC4955-BFF2-4F1E-8EAA-277BAA8E7BA0}" dt="2024-07-01T09:37:55.348" v="148" actId="1076"/>
          <ac:spMkLst>
            <pc:docMk/>
            <pc:sldMk cId="3892813929" sldId="256"/>
            <ac:spMk id="15" creationId="{85861F07-1DBB-2EDC-FF7A-542AF19E3D1B}"/>
          </ac:spMkLst>
        </pc:spChg>
        <pc:spChg chg="mod">
          <ac:chgData name="Joe Eddison" userId="390e0cfb-62fa-4d35-8902-a72eb53b2a54" providerId="ADAL" clId="{80BC4955-BFF2-4F1E-8EAA-277BAA8E7BA0}" dt="2024-07-01T09:38:31.972" v="157" actId="14100"/>
          <ac:spMkLst>
            <pc:docMk/>
            <pc:sldMk cId="3892813929" sldId="256"/>
            <ac:spMk id="25" creationId="{9F4BAEF2-F891-511F-882D-C18F3E17CBB1}"/>
          </ac:spMkLst>
        </pc:spChg>
        <pc:spChg chg="mod">
          <ac:chgData name="Joe Eddison" userId="390e0cfb-62fa-4d35-8902-a72eb53b2a54" providerId="ADAL" clId="{80BC4955-BFF2-4F1E-8EAA-277BAA8E7BA0}" dt="2024-07-01T09:38:43.023" v="159" actId="1076"/>
          <ac:spMkLst>
            <pc:docMk/>
            <pc:sldMk cId="3892813929" sldId="256"/>
            <ac:spMk id="26" creationId="{B322BF3F-E223-D0DB-DF8D-F29ED537639C}"/>
          </ac:spMkLst>
        </pc:spChg>
        <pc:spChg chg="mod">
          <ac:chgData name="Joe Eddison" userId="390e0cfb-62fa-4d35-8902-a72eb53b2a54" providerId="ADAL" clId="{80BC4955-BFF2-4F1E-8EAA-277BAA8E7BA0}" dt="2024-07-01T09:37:50.920" v="147" actId="1076"/>
          <ac:spMkLst>
            <pc:docMk/>
            <pc:sldMk cId="3892813929" sldId="256"/>
            <ac:spMk id="27" creationId="{E38E7879-D43B-C341-89DF-B44B86586527}"/>
          </ac:spMkLst>
        </pc:spChg>
        <pc:spChg chg="mod">
          <ac:chgData name="Joe Eddison" userId="390e0cfb-62fa-4d35-8902-a72eb53b2a54" providerId="ADAL" clId="{80BC4955-BFF2-4F1E-8EAA-277BAA8E7BA0}" dt="2024-07-01T09:37:50.920" v="147" actId="1076"/>
          <ac:spMkLst>
            <pc:docMk/>
            <pc:sldMk cId="3892813929" sldId="256"/>
            <ac:spMk id="29" creationId="{650D931A-166C-624D-26D8-C0FF08FF6545}"/>
          </ac:spMkLst>
        </pc:spChg>
        <pc:spChg chg="del">
          <ac:chgData name="Joe Eddison" userId="390e0cfb-62fa-4d35-8902-a72eb53b2a54" providerId="ADAL" clId="{80BC4955-BFF2-4F1E-8EAA-277BAA8E7BA0}" dt="2024-07-01T09:37:17.487" v="135" actId="478"/>
          <ac:spMkLst>
            <pc:docMk/>
            <pc:sldMk cId="3892813929" sldId="256"/>
            <ac:spMk id="30" creationId="{B7011882-ED96-F5D4-653B-12A2CA75CF05}"/>
          </ac:spMkLst>
        </pc:spChg>
        <pc:spChg chg="del">
          <ac:chgData name="Joe Eddison" userId="390e0cfb-62fa-4d35-8902-a72eb53b2a54" providerId="ADAL" clId="{80BC4955-BFF2-4F1E-8EAA-277BAA8E7BA0}" dt="2024-07-01T09:37:15.601" v="134" actId="478"/>
          <ac:spMkLst>
            <pc:docMk/>
            <pc:sldMk cId="3892813929" sldId="256"/>
            <ac:spMk id="32" creationId="{0E3558F9-D63F-252E-777D-0B739EC79EEE}"/>
          </ac:spMkLst>
        </pc:spChg>
        <pc:spChg chg="mod">
          <ac:chgData name="Joe Eddison" userId="390e0cfb-62fa-4d35-8902-a72eb53b2a54" providerId="ADAL" clId="{80BC4955-BFF2-4F1E-8EAA-277BAA8E7BA0}" dt="2024-07-01T09:36:32.620" v="68" actId="1036"/>
          <ac:spMkLst>
            <pc:docMk/>
            <pc:sldMk cId="3892813929" sldId="256"/>
            <ac:spMk id="33" creationId="{1586675B-4692-3DAC-4EBF-334F66B882F4}"/>
          </ac:spMkLst>
        </pc:spChg>
        <pc:spChg chg="mod">
          <ac:chgData name="Joe Eddison" userId="390e0cfb-62fa-4d35-8902-a72eb53b2a54" providerId="ADAL" clId="{80BC4955-BFF2-4F1E-8EAA-277BAA8E7BA0}" dt="2024-07-01T09:36:32.620" v="68" actId="1036"/>
          <ac:spMkLst>
            <pc:docMk/>
            <pc:sldMk cId="3892813929" sldId="256"/>
            <ac:spMk id="34" creationId="{F39C0170-D97D-973D-5312-2C4573541899}"/>
          </ac:spMkLst>
        </pc:spChg>
        <pc:picChg chg="add mod ord">
          <ac:chgData name="Joe Eddison" userId="390e0cfb-62fa-4d35-8902-a72eb53b2a54" providerId="ADAL" clId="{80BC4955-BFF2-4F1E-8EAA-277BAA8E7BA0}" dt="2024-07-01T09:36:08.595" v="6" actId="167"/>
          <ac:picMkLst>
            <pc:docMk/>
            <pc:sldMk cId="3892813929" sldId="256"/>
            <ac:picMk id="6" creationId="{E357D231-6124-4C04-1B2E-B041554A3AD7}"/>
          </ac:picMkLst>
        </pc:picChg>
        <pc:picChg chg="del">
          <ac:chgData name="Joe Eddison" userId="390e0cfb-62fa-4d35-8902-a72eb53b2a54" providerId="ADAL" clId="{80BC4955-BFF2-4F1E-8EAA-277BAA8E7BA0}" dt="2024-07-01T09:33:29.655" v="0" actId="478"/>
          <ac:picMkLst>
            <pc:docMk/>
            <pc:sldMk cId="3892813929" sldId="256"/>
            <ac:picMk id="24" creationId="{F2B40CCE-206F-F2EC-DEAA-573A5300B3A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FD92A7-048D-4CB6-BCCF-24694FD7C995}" type="datetimeFigureOut">
              <a:rPr lang="en-GB" smtClean="0"/>
              <a:t>01/07/2024</a:t>
            </a:fld>
            <a:endParaRPr lang="en-GB"/>
          </a:p>
        </p:txBody>
      </p:sp>
      <p:sp>
        <p:nvSpPr>
          <p:cNvPr id="4" name="Slide Image Placeholder 3"/>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5563C1-A214-46AF-A3CD-CEC920665635}" type="slidenum">
              <a:rPr lang="en-GB" smtClean="0"/>
              <a:t>‹#›</a:t>
            </a:fld>
            <a:endParaRPr lang="en-GB"/>
          </a:p>
        </p:txBody>
      </p:sp>
    </p:spTree>
    <p:extLst>
      <p:ext uri="{BB962C8B-B14F-4D97-AF65-F5344CB8AC3E}">
        <p14:creationId xmlns:p14="http://schemas.microsoft.com/office/powerpoint/2010/main" val="352712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85563C1-A214-46AF-A3CD-CEC920665635}" type="slidenum">
              <a:rPr lang="en-GB" smtClean="0"/>
              <a:t>1</a:t>
            </a:fld>
            <a:endParaRPr lang="en-GB"/>
          </a:p>
        </p:txBody>
      </p:sp>
    </p:spTree>
    <p:extLst>
      <p:ext uri="{BB962C8B-B14F-4D97-AF65-F5344CB8AC3E}">
        <p14:creationId xmlns:p14="http://schemas.microsoft.com/office/powerpoint/2010/main" val="2717494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10878" y="9404941"/>
            <a:ext cx="36389945" cy="6489548"/>
          </a:xfrm>
          <a:prstGeom prst="rect">
            <a:avLst/>
          </a:prstGeom>
        </p:spPr>
        <p:txBody>
          <a:bodyPr/>
          <a:lstStyle/>
          <a:p>
            <a:r>
              <a:rPr lang="en-GB"/>
              <a:t>Click to edit Master title style</a:t>
            </a:r>
            <a:endParaRPr lang="en-US"/>
          </a:p>
        </p:txBody>
      </p:sp>
      <p:sp>
        <p:nvSpPr>
          <p:cNvPr id="3" name="Subtitle 2"/>
          <p:cNvSpPr>
            <a:spLocks noGrp="1"/>
          </p:cNvSpPr>
          <p:nvPr>
            <p:ph type="subTitle" idx="1"/>
          </p:nvPr>
        </p:nvSpPr>
        <p:spPr>
          <a:xfrm>
            <a:off x="6421755" y="17155954"/>
            <a:ext cx="29968190" cy="7736999"/>
          </a:xfrm>
          <a:prstGeom prst="rect">
            <a:avLst/>
          </a:prstGeom>
        </p:spPr>
        <p:txBody>
          <a:bodyPr/>
          <a:lstStyle>
            <a:lvl1pPr marL="0" indent="0" algn="ctr">
              <a:buNone/>
              <a:defRPr>
                <a:solidFill>
                  <a:schemeClr val="tx1">
                    <a:tint val="75000"/>
                  </a:schemeClr>
                </a:solidFill>
              </a:defRPr>
            </a:lvl1pPr>
            <a:lvl2pPr marL="2088170" indent="0" algn="ctr">
              <a:buNone/>
              <a:defRPr>
                <a:solidFill>
                  <a:schemeClr val="tx1">
                    <a:tint val="75000"/>
                  </a:schemeClr>
                </a:solidFill>
              </a:defRPr>
            </a:lvl2pPr>
            <a:lvl3pPr marL="4176339" indent="0" algn="ctr">
              <a:buNone/>
              <a:defRPr>
                <a:solidFill>
                  <a:schemeClr val="tx1">
                    <a:tint val="75000"/>
                  </a:schemeClr>
                </a:solidFill>
              </a:defRPr>
            </a:lvl3pPr>
            <a:lvl4pPr marL="6264509" indent="0" algn="ctr">
              <a:buNone/>
              <a:defRPr>
                <a:solidFill>
                  <a:schemeClr val="tx1">
                    <a:tint val="75000"/>
                  </a:schemeClr>
                </a:solidFill>
              </a:defRPr>
            </a:lvl4pPr>
            <a:lvl5pPr marL="8352678" indent="0" algn="ctr">
              <a:buNone/>
              <a:defRPr>
                <a:solidFill>
                  <a:schemeClr val="tx1">
                    <a:tint val="75000"/>
                  </a:schemeClr>
                </a:solidFill>
              </a:defRPr>
            </a:lvl5pPr>
            <a:lvl6pPr marL="10440848" indent="0" algn="ctr">
              <a:buNone/>
              <a:defRPr>
                <a:solidFill>
                  <a:schemeClr val="tx1">
                    <a:tint val="75000"/>
                  </a:schemeClr>
                </a:solidFill>
              </a:defRPr>
            </a:lvl6pPr>
            <a:lvl7pPr marL="12529017" indent="0" algn="ctr">
              <a:buNone/>
              <a:defRPr>
                <a:solidFill>
                  <a:schemeClr val="tx1">
                    <a:tint val="75000"/>
                  </a:schemeClr>
                </a:solidFill>
              </a:defRPr>
            </a:lvl7pPr>
            <a:lvl8pPr marL="14617187" indent="0" algn="ctr">
              <a:buNone/>
              <a:defRPr>
                <a:solidFill>
                  <a:schemeClr val="tx1">
                    <a:tint val="75000"/>
                  </a:schemeClr>
                </a:solidFill>
              </a:defRPr>
            </a:lvl8pPr>
            <a:lvl9pPr marL="16705356"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a:xfrm>
            <a:off x="2140585" y="28060639"/>
            <a:ext cx="9989397" cy="1611875"/>
          </a:xfrm>
          <a:prstGeom prst="rect">
            <a:avLst/>
          </a:prstGeom>
        </p:spPr>
        <p:txBody>
          <a:bodyPr/>
          <a:lstStyle/>
          <a:p>
            <a:fld id="{6CA7E923-3FD0-2C48-9F39-85386516E0D8}" type="datetimeFigureOut">
              <a:rPr lang="en-US" smtClean="0"/>
              <a:t>7/1/2024</a:t>
            </a:fld>
            <a:endParaRPr lang="en-US"/>
          </a:p>
        </p:txBody>
      </p:sp>
      <p:sp>
        <p:nvSpPr>
          <p:cNvPr id="5" name="Footer Placeholder 4"/>
          <p:cNvSpPr>
            <a:spLocks noGrp="1"/>
          </p:cNvSpPr>
          <p:nvPr>
            <p:ph type="ftr" sz="quarter" idx="11"/>
          </p:nvPr>
        </p:nvSpPr>
        <p:spPr>
          <a:xfrm>
            <a:off x="14627331" y="28060639"/>
            <a:ext cx="13557038" cy="1611875"/>
          </a:xfrm>
          <a:prstGeom prst="rect">
            <a:avLst/>
          </a:prstGeom>
        </p:spPr>
        <p:txBody>
          <a:bodyPr/>
          <a:lstStyle/>
          <a:p>
            <a:endParaRPr lang="en-US"/>
          </a:p>
        </p:txBody>
      </p:sp>
      <p:sp>
        <p:nvSpPr>
          <p:cNvPr id="6" name="Slide Number Placeholder 5"/>
          <p:cNvSpPr>
            <a:spLocks noGrp="1"/>
          </p:cNvSpPr>
          <p:nvPr>
            <p:ph type="sldNum" sz="quarter" idx="12"/>
          </p:nvPr>
        </p:nvSpPr>
        <p:spPr>
          <a:xfrm>
            <a:off x="30681718" y="28060639"/>
            <a:ext cx="9989397" cy="1611875"/>
          </a:xfrm>
          <a:prstGeom prst="rect">
            <a:avLst/>
          </a:prstGeom>
        </p:spPr>
        <p:txBody>
          <a:bodyPr/>
          <a:lstStyle/>
          <a:p>
            <a:fld id="{A3CB9084-6B74-6A45-882B-B5B2A011EA8A}" type="slidenum">
              <a:rPr lang="en-US" smtClean="0"/>
              <a:t>‹#›</a:t>
            </a:fld>
            <a:endParaRPr lang="en-US"/>
          </a:p>
        </p:txBody>
      </p:sp>
    </p:spTree>
    <p:extLst>
      <p:ext uri="{BB962C8B-B14F-4D97-AF65-F5344CB8AC3E}">
        <p14:creationId xmlns:p14="http://schemas.microsoft.com/office/powerpoint/2010/main" val="650337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140585" y="1212412"/>
            <a:ext cx="38530530" cy="5045869"/>
          </a:xfrm>
          <a:prstGeom prst="rect">
            <a:avLst/>
          </a:prstGeom>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2140585" y="7064219"/>
            <a:ext cx="38530530" cy="19980241"/>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2140585" y="28060639"/>
            <a:ext cx="9989397" cy="1611875"/>
          </a:xfrm>
          <a:prstGeom prst="rect">
            <a:avLst/>
          </a:prstGeom>
        </p:spPr>
        <p:txBody>
          <a:bodyPr/>
          <a:lstStyle/>
          <a:p>
            <a:fld id="{6CA7E923-3FD0-2C48-9F39-85386516E0D8}" type="datetimeFigureOut">
              <a:rPr lang="en-US" smtClean="0"/>
              <a:t>7/1/2024</a:t>
            </a:fld>
            <a:endParaRPr lang="en-US"/>
          </a:p>
        </p:txBody>
      </p:sp>
      <p:sp>
        <p:nvSpPr>
          <p:cNvPr id="5" name="Footer Placeholder 4"/>
          <p:cNvSpPr>
            <a:spLocks noGrp="1"/>
          </p:cNvSpPr>
          <p:nvPr>
            <p:ph type="ftr" sz="quarter" idx="11"/>
          </p:nvPr>
        </p:nvSpPr>
        <p:spPr>
          <a:xfrm>
            <a:off x="14627331" y="28060639"/>
            <a:ext cx="13557038" cy="1611875"/>
          </a:xfrm>
          <a:prstGeom prst="rect">
            <a:avLst/>
          </a:prstGeom>
        </p:spPr>
        <p:txBody>
          <a:bodyPr/>
          <a:lstStyle/>
          <a:p>
            <a:endParaRPr lang="en-US"/>
          </a:p>
        </p:txBody>
      </p:sp>
      <p:sp>
        <p:nvSpPr>
          <p:cNvPr id="6" name="Slide Number Placeholder 5"/>
          <p:cNvSpPr>
            <a:spLocks noGrp="1"/>
          </p:cNvSpPr>
          <p:nvPr>
            <p:ph type="sldNum" sz="quarter" idx="12"/>
          </p:nvPr>
        </p:nvSpPr>
        <p:spPr>
          <a:xfrm>
            <a:off x="30681718" y="28060639"/>
            <a:ext cx="9989397" cy="1611875"/>
          </a:xfrm>
          <a:prstGeom prst="rect">
            <a:avLst/>
          </a:prstGeom>
        </p:spPr>
        <p:txBody>
          <a:bodyPr/>
          <a:lstStyle/>
          <a:p>
            <a:fld id="{A3CB9084-6B74-6A45-882B-B5B2A011EA8A}" type="slidenum">
              <a:rPr lang="en-US" smtClean="0"/>
              <a:t>‹#›</a:t>
            </a:fld>
            <a:endParaRPr lang="en-US"/>
          </a:p>
        </p:txBody>
      </p:sp>
    </p:spTree>
    <p:extLst>
      <p:ext uri="{BB962C8B-B14F-4D97-AF65-F5344CB8AC3E}">
        <p14:creationId xmlns:p14="http://schemas.microsoft.com/office/powerpoint/2010/main" val="810509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5321937" y="5354227"/>
            <a:ext cx="45100937" cy="114036636"/>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10019127" y="5354227"/>
            <a:ext cx="134589282" cy="114036636"/>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2140585" y="28060639"/>
            <a:ext cx="9989397" cy="1611875"/>
          </a:xfrm>
          <a:prstGeom prst="rect">
            <a:avLst/>
          </a:prstGeom>
        </p:spPr>
        <p:txBody>
          <a:bodyPr/>
          <a:lstStyle/>
          <a:p>
            <a:fld id="{6CA7E923-3FD0-2C48-9F39-85386516E0D8}" type="datetimeFigureOut">
              <a:rPr lang="en-US" smtClean="0"/>
              <a:t>7/1/2024</a:t>
            </a:fld>
            <a:endParaRPr lang="en-US"/>
          </a:p>
        </p:txBody>
      </p:sp>
      <p:sp>
        <p:nvSpPr>
          <p:cNvPr id="5" name="Footer Placeholder 4"/>
          <p:cNvSpPr>
            <a:spLocks noGrp="1"/>
          </p:cNvSpPr>
          <p:nvPr>
            <p:ph type="ftr" sz="quarter" idx="11"/>
          </p:nvPr>
        </p:nvSpPr>
        <p:spPr>
          <a:xfrm>
            <a:off x="14627331" y="28060639"/>
            <a:ext cx="13557038" cy="1611875"/>
          </a:xfrm>
          <a:prstGeom prst="rect">
            <a:avLst/>
          </a:prstGeom>
        </p:spPr>
        <p:txBody>
          <a:bodyPr/>
          <a:lstStyle/>
          <a:p>
            <a:endParaRPr lang="en-US"/>
          </a:p>
        </p:txBody>
      </p:sp>
      <p:sp>
        <p:nvSpPr>
          <p:cNvPr id="6" name="Slide Number Placeholder 5"/>
          <p:cNvSpPr>
            <a:spLocks noGrp="1"/>
          </p:cNvSpPr>
          <p:nvPr>
            <p:ph type="sldNum" sz="quarter" idx="12"/>
          </p:nvPr>
        </p:nvSpPr>
        <p:spPr>
          <a:xfrm>
            <a:off x="30681718" y="28060639"/>
            <a:ext cx="9989397" cy="1611875"/>
          </a:xfrm>
          <a:prstGeom prst="rect">
            <a:avLst/>
          </a:prstGeom>
        </p:spPr>
        <p:txBody>
          <a:bodyPr/>
          <a:lstStyle/>
          <a:p>
            <a:fld id="{A3CB9084-6B74-6A45-882B-B5B2A011EA8A}" type="slidenum">
              <a:rPr lang="en-US" smtClean="0"/>
              <a:t>‹#›</a:t>
            </a:fld>
            <a:endParaRPr lang="en-US"/>
          </a:p>
        </p:txBody>
      </p:sp>
    </p:spTree>
    <p:extLst>
      <p:ext uri="{BB962C8B-B14F-4D97-AF65-F5344CB8AC3E}">
        <p14:creationId xmlns:p14="http://schemas.microsoft.com/office/powerpoint/2010/main" val="3359521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40585" y="1212412"/>
            <a:ext cx="38530530" cy="5045869"/>
          </a:xfrm>
          <a:prstGeom prst="rect">
            <a:avLst/>
          </a:prstGeom>
        </p:spPr>
        <p:txBody>
          <a:bodyPr/>
          <a:lstStyle/>
          <a:p>
            <a:r>
              <a:rPr lang="en-GB"/>
              <a:t>Click to edit Master title style</a:t>
            </a:r>
            <a:endParaRPr lang="en-US"/>
          </a:p>
        </p:txBody>
      </p:sp>
      <p:sp>
        <p:nvSpPr>
          <p:cNvPr id="3" name="Content Placeholder 2"/>
          <p:cNvSpPr>
            <a:spLocks noGrp="1"/>
          </p:cNvSpPr>
          <p:nvPr>
            <p:ph idx="1"/>
          </p:nvPr>
        </p:nvSpPr>
        <p:spPr>
          <a:xfrm>
            <a:off x="2140585" y="7064219"/>
            <a:ext cx="38530530" cy="19980241"/>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2140585" y="28060639"/>
            <a:ext cx="9989397" cy="1611875"/>
          </a:xfrm>
          <a:prstGeom prst="rect">
            <a:avLst/>
          </a:prstGeom>
        </p:spPr>
        <p:txBody>
          <a:bodyPr/>
          <a:lstStyle/>
          <a:p>
            <a:fld id="{6CA7E923-3FD0-2C48-9F39-85386516E0D8}" type="datetimeFigureOut">
              <a:rPr lang="en-US" smtClean="0"/>
              <a:t>7/1/2024</a:t>
            </a:fld>
            <a:endParaRPr lang="en-US"/>
          </a:p>
        </p:txBody>
      </p:sp>
      <p:sp>
        <p:nvSpPr>
          <p:cNvPr id="5" name="Footer Placeholder 4"/>
          <p:cNvSpPr>
            <a:spLocks noGrp="1"/>
          </p:cNvSpPr>
          <p:nvPr>
            <p:ph type="ftr" sz="quarter" idx="11"/>
          </p:nvPr>
        </p:nvSpPr>
        <p:spPr>
          <a:xfrm>
            <a:off x="14627331" y="28060639"/>
            <a:ext cx="13557038" cy="1611875"/>
          </a:xfrm>
          <a:prstGeom prst="rect">
            <a:avLst/>
          </a:prstGeom>
        </p:spPr>
        <p:txBody>
          <a:bodyPr/>
          <a:lstStyle/>
          <a:p>
            <a:endParaRPr lang="en-US"/>
          </a:p>
        </p:txBody>
      </p:sp>
      <p:sp>
        <p:nvSpPr>
          <p:cNvPr id="6" name="Slide Number Placeholder 5"/>
          <p:cNvSpPr>
            <a:spLocks noGrp="1"/>
          </p:cNvSpPr>
          <p:nvPr>
            <p:ph type="sldNum" sz="quarter" idx="12"/>
          </p:nvPr>
        </p:nvSpPr>
        <p:spPr>
          <a:xfrm>
            <a:off x="30681718" y="28060639"/>
            <a:ext cx="9989397" cy="1611875"/>
          </a:xfrm>
          <a:prstGeom prst="rect">
            <a:avLst/>
          </a:prstGeom>
        </p:spPr>
        <p:txBody>
          <a:bodyPr/>
          <a:lstStyle/>
          <a:p>
            <a:fld id="{A3CB9084-6B74-6A45-882B-B5B2A011EA8A}" type="slidenum">
              <a:rPr lang="en-US" smtClean="0"/>
              <a:t>‹#›</a:t>
            </a:fld>
            <a:endParaRPr lang="en-US"/>
          </a:p>
        </p:txBody>
      </p:sp>
    </p:spTree>
    <p:extLst>
      <p:ext uri="{BB962C8B-B14F-4D97-AF65-F5344CB8AC3E}">
        <p14:creationId xmlns:p14="http://schemas.microsoft.com/office/powerpoint/2010/main" val="3309412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81829" y="19454630"/>
            <a:ext cx="36389945" cy="6012994"/>
          </a:xfrm>
          <a:prstGeom prst="rect">
            <a:avLst/>
          </a:prstGeom>
        </p:spPr>
        <p:txBody>
          <a:bodyPr anchor="t"/>
          <a:lstStyle>
            <a:lvl1pPr algn="l">
              <a:defRPr sz="18300" b="1" cap="all"/>
            </a:lvl1pPr>
          </a:lstStyle>
          <a:p>
            <a:r>
              <a:rPr lang="en-GB"/>
              <a:t>Click to edit Master title style</a:t>
            </a:r>
            <a:endParaRPr lang="en-US"/>
          </a:p>
        </p:txBody>
      </p:sp>
      <p:sp>
        <p:nvSpPr>
          <p:cNvPr id="3" name="Text Placeholder 2"/>
          <p:cNvSpPr>
            <a:spLocks noGrp="1"/>
          </p:cNvSpPr>
          <p:nvPr>
            <p:ph type="body" idx="1"/>
          </p:nvPr>
        </p:nvSpPr>
        <p:spPr>
          <a:xfrm>
            <a:off x="3381829" y="12831929"/>
            <a:ext cx="36389945" cy="6622701"/>
          </a:xfrm>
          <a:prstGeom prst="rect">
            <a:avLst/>
          </a:prstGeom>
        </p:spPr>
        <p:txBody>
          <a:bodyPr anchor="b"/>
          <a:lstStyle>
            <a:lvl1pPr marL="0" indent="0">
              <a:buNone/>
              <a:defRPr sz="9100">
                <a:solidFill>
                  <a:schemeClr val="tx1">
                    <a:tint val="75000"/>
                  </a:schemeClr>
                </a:solidFill>
              </a:defRPr>
            </a:lvl1pPr>
            <a:lvl2pPr marL="2088170" indent="0">
              <a:buNone/>
              <a:defRPr sz="8200">
                <a:solidFill>
                  <a:schemeClr val="tx1">
                    <a:tint val="75000"/>
                  </a:schemeClr>
                </a:solidFill>
              </a:defRPr>
            </a:lvl2pPr>
            <a:lvl3pPr marL="4176339" indent="0">
              <a:buNone/>
              <a:defRPr sz="7300">
                <a:solidFill>
                  <a:schemeClr val="tx1">
                    <a:tint val="75000"/>
                  </a:schemeClr>
                </a:solidFill>
              </a:defRPr>
            </a:lvl3pPr>
            <a:lvl4pPr marL="6264509" indent="0">
              <a:buNone/>
              <a:defRPr sz="6400">
                <a:solidFill>
                  <a:schemeClr val="tx1">
                    <a:tint val="75000"/>
                  </a:schemeClr>
                </a:solidFill>
              </a:defRPr>
            </a:lvl4pPr>
            <a:lvl5pPr marL="8352678" indent="0">
              <a:buNone/>
              <a:defRPr sz="6400">
                <a:solidFill>
                  <a:schemeClr val="tx1">
                    <a:tint val="75000"/>
                  </a:schemeClr>
                </a:solidFill>
              </a:defRPr>
            </a:lvl5pPr>
            <a:lvl6pPr marL="10440848" indent="0">
              <a:buNone/>
              <a:defRPr sz="6400">
                <a:solidFill>
                  <a:schemeClr val="tx1">
                    <a:tint val="75000"/>
                  </a:schemeClr>
                </a:solidFill>
              </a:defRPr>
            </a:lvl6pPr>
            <a:lvl7pPr marL="12529017" indent="0">
              <a:buNone/>
              <a:defRPr sz="6400">
                <a:solidFill>
                  <a:schemeClr val="tx1">
                    <a:tint val="75000"/>
                  </a:schemeClr>
                </a:solidFill>
              </a:defRPr>
            </a:lvl7pPr>
            <a:lvl8pPr marL="14617187" indent="0">
              <a:buNone/>
              <a:defRPr sz="6400">
                <a:solidFill>
                  <a:schemeClr val="tx1">
                    <a:tint val="75000"/>
                  </a:schemeClr>
                </a:solidFill>
              </a:defRPr>
            </a:lvl8pPr>
            <a:lvl9pPr marL="16705356" indent="0">
              <a:buNone/>
              <a:defRPr sz="6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2140585" y="28060639"/>
            <a:ext cx="9989397" cy="1611875"/>
          </a:xfrm>
          <a:prstGeom prst="rect">
            <a:avLst/>
          </a:prstGeom>
        </p:spPr>
        <p:txBody>
          <a:bodyPr/>
          <a:lstStyle/>
          <a:p>
            <a:fld id="{6CA7E923-3FD0-2C48-9F39-85386516E0D8}" type="datetimeFigureOut">
              <a:rPr lang="en-US" smtClean="0"/>
              <a:t>7/1/2024</a:t>
            </a:fld>
            <a:endParaRPr lang="en-US"/>
          </a:p>
        </p:txBody>
      </p:sp>
      <p:sp>
        <p:nvSpPr>
          <p:cNvPr id="5" name="Footer Placeholder 4"/>
          <p:cNvSpPr>
            <a:spLocks noGrp="1"/>
          </p:cNvSpPr>
          <p:nvPr>
            <p:ph type="ftr" sz="quarter" idx="11"/>
          </p:nvPr>
        </p:nvSpPr>
        <p:spPr>
          <a:xfrm>
            <a:off x="14627331" y="28060639"/>
            <a:ext cx="13557038" cy="1611875"/>
          </a:xfrm>
          <a:prstGeom prst="rect">
            <a:avLst/>
          </a:prstGeom>
        </p:spPr>
        <p:txBody>
          <a:bodyPr/>
          <a:lstStyle/>
          <a:p>
            <a:endParaRPr lang="en-US"/>
          </a:p>
        </p:txBody>
      </p:sp>
      <p:sp>
        <p:nvSpPr>
          <p:cNvPr id="6" name="Slide Number Placeholder 5"/>
          <p:cNvSpPr>
            <a:spLocks noGrp="1"/>
          </p:cNvSpPr>
          <p:nvPr>
            <p:ph type="sldNum" sz="quarter" idx="12"/>
          </p:nvPr>
        </p:nvSpPr>
        <p:spPr>
          <a:xfrm>
            <a:off x="30681718" y="28060639"/>
            <a:ext cx="9989397" cy="1611875"/>
          </a:xfrm>
          <a:prstGeom prst="rect">
            <a:avLst/>
          </a:prstGeom>
        </p:spPr>
        <p:txBody>
          <a:bodyPr/>
          <a:lstStyle/>
          <a:p>
            <a:fld id="{A3CB9084-6B74-6A45-882B-B5B2A011EA8A}" type="slidenum">
              <a:rPr lang="en-US" smtClean="0"/>
              <a:t>‹#›</a:t>
            </a:fld>
            <a:endParaRPr lang="en-US"/>
          </a:p>
        </p:txBody>
      </p:sp>
    </p:spTree>
    <p:extLst>
      <p:ext uri="{BB962C8B-B14F-4D97-AF65-F5344CB8AC3E}">
        <p14:creationId xmlns:p14="http://schemas.microsoft.com/office/powerpoint/2010/main" val="4227559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40585" y="1212412"/>
            <a:ext cx="38530530" cy="5045869"/>
          </a:xfrm>
          <a:prstGeom prst="rect">
            <a:avLst/>
          </a:prstGeom>
        </p:spPr>
        <p:txBody>
          <a:bodyPr/>
          <a:lstStyle/>
          <a:p>
            <a:r>
              <a:rPr lang="en-GB"/>
              <a:t>Click to edit Master title style</a:t>
            </a:r>
            <a:endParaRPr lang="en-US"/>
          </a:p>
        </p:txBody>
      </p:sp>
      <p:sp>
        <p:nvSpPr>
          <p:cNvPr id="3" name="Content Placeholder 2"/>
          <p:cNvSpPr>
            <a:spLocks noGrp="1"/>
          </p:cNvSpPr>
          <p:nvPr>
            <p:ph sz="half" idx="1"/>
          </p:nvPr>
        </p:nvSpPr>
        <p:spPr>
          <a:xfrm>
            <a:off x="10019127" y="31186275"/>
            <a:ext cx="89845109" cy="88204590"/>
          </a:xfrm>
          <a:prstGeom prst="rect">
            <a:avLst/>
          </a:prstGeo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100577765" y="31186275"/>
            <a:ext cx="89845109" cy="88204590"/>
          </a:xfrm>
          <a:prstGeom prst="rect">
            <a:avLst/>
          </a:prstGeo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a:xfrm>
            <a:off x="2140585" y="28060639"/>
            <a:ext cx="9989397" cy="1611875"/>
          </a:xfrm>
          <a:prstGeom prst="rect">
            <a:avLst/>
          </a:prstGeom>
        </p:spPr>
        <p:txBody>
          <a:bodyPr/>
          <a:lstStyle/>
          <a:p>
            <a:fld id="{6CA7E923-3FD0-2C48-9F39-85386516E0D8}" type="datetimeFigureOut">
              <a:rPr lang="en-US" smtClean="0"/>
              <a:t>7/1/2024</a:t>
            </a:fld>
            <a:endParaRPr lang="en-US"/>
          </a:p>
        </p:txBody>
      </p:sp>
      <p:sp>
        <p:nvSpPr>
          <p:cNvPr id="6" name="Footer Placeholder 5"/>
          <p:cNvSpPr>
            <a:spLocks noGrp="1"/>
          </p:cNvSpPr>
          <p:nvPr>
            <p:ph type="ftr" sz="quarter" idx="11"/>
          </p:nvPr>
        </p:nvSpPr>
        <p:spPr>
          <a:xfrm>
            <a:off x="14627331" y="28060639"/>
            <a:ext cx="13557038" cy="1611875"/>
          </a:xfrm>
          <a:prstGeom prst="rect">
            <a:avLst/>
          </a:prstGeom>
        </p:spPr>
        <p:txBody>
          <a:bodyPr/>
          <a:lstStyle/>
          <a:p>
            <a:endParaRPr lang="en-US"/>
          </a:p>
        </p:txBody>
      </p:sp>
      <p:sp>
        <p:nvSpPr>
          <p:cNvPr id="7" name="Slide Number Placeholder 6"/>
          <p:cNvSpPr>
            <a:spLocks noGrp="1"/>
          </p:cNvSpPr>
          <p:nvPr>
            <p:ph type="sldNum" sz="quarter" idx="12"/>
          </p:nvPr>
        </p:nvSpPr>
        <p:spPr>
          <a:xfrm>
            <a:off x="30681718" y="28060639"/>
            <a:ext cx="9989397" cy="1611875"/>
          </a:xfrm>
          <a:prstGeom prst="rect">
            <a:avLst/>
          </a:prstGeom>
        </p:spPr>
        <p:txBody>
          <a:bodyPr/>
          <a:lstStyle/>
          <a:p>
            <a:fld id="{A3CB9084-6B74-6A45-882B-B5B2A011EA8A}" type="slidenum">
              <a:rPr lang="en-US" smtClean="0"/>
              <a:t>‹#›</a:t>
            </a:fld>
            <a:endParaRPr lang="en-US"/>
          </a:p>
        </p:txBody>
      </p:sp>
    </p:spTree>
    <p:extLst>
      <p:ext uri="{BB962C8B-B14F-4D97-AF65-F5344CB8AC3E}">
        <p14:creationId xmlns:p14="http://schemas.microsoft.com/office/powerpoint/2010/main" val="549086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40585" y="1212412"/>
            <a:ext cx="38530530" cy="5045869"/>
          </a:xfrm>
          <a:prstGeom prst="rect">
            <a:avLst/>
          </a:prstGeo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2140585" y="6776884"/>
            <a:ext cx="18915936" cy="2824283"/>
          </a:xfrm>
          <a:prstGeom prst="rect">
            <a:avLst/>
          </a:prstGeom>
        </p:spPr>
        <p:txBody>
          <a:bodyPr anchor="b"/>
          <a:lstStyle>
            <a:lvl1pPr marL="0" indent="0">
              <a:buNone/>
              <a:defRPr sz="11000" b="1"/>
            </a:lvl1pPr>
            <a:lvl2pPr marL="2088170" indent="0">
              <a:buNone/>
              <a:defRPr sz="9100" b="1"/>
            </a:lvl2pPr>
            <a:lvl3pPr marL="4176339" indent="0">
              <a:buNone/>
              <a:defRPr sz="8200" b="1"/>
            </a:lvl3pPr>
            <a:lvl4pPr marL="6264509" indent="0">
              <a:buNone/>
              <a:defRPr sz="7300" b="1"/>
            </a:lvl4pPr>
            <a:lvl5pPr marL="8352678" indent="0">
              <a:buNone/>
              <a:defRPr sz="7300" b="1"/>
            </a:lvl5pPr>
            <a:lvl6pPr marL="10440848" indent="0">
              <a:buNone/>
              <a:defRPr sz="7300" b="1"/>
            </a:lvl6pPr>
            <a:lvl7pPr marL="12529017" indent="0">
              <a:buNone/>
              <a:defRPr sz="7300" b="1"/>
            </a:lvl7pPr>
            <a:lvl8pPr marL="14617187" indent="0">
              <a:buNone/>
              <a:defRPr sz="7300" b="1"/>
            </a:lvl8pPr>
            <a:lvl9pPr marL="16705356" indent="0">
              <a:buNone/>
              <a:defRPr sz="7300" b="1"/>
            </a:lvl9pPr>
          </a:lstStyle>
          <a:p>
            <a:pPr lvl="0"/>
            <a:r>
              <a:rPr lang="en-GB"/>
              <a:t>Click to edit Master text styles</a:t>
            </a:r>
          </a:p>
        </p:txBody>
      </p:sp>
      <p:sp>
        <p:nvSpPr>
          <p:cNvPr id="4" name="Content Placeholder 3"/>
          <p:cNvSpPr>
            <a:spLocks noGrp="1"/>
          </p:cNvSpPr>
          <p:nvPr>
            <p:ph sz="half" idx="2"/>
          </p:nvPr>
        </p:nvSpPr>
        <p:spPr>
          <a:xfrm>
            <a:off x="2140585" y="9601167"/>
            <a:ext cx="18915936" cy="17443290"/>
          </a:xfrm>
          <a:prstGeom prst="rect">
            <a:avLst/>
          </a:prstGeo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21747751" y="6776884"/>
            <a:ext cx="18923366" cy="2824283"/>
          </a:xfrm>
          <a:prstGeom prst="rect">
            <a:avLst/>
          </a:prstGeom>
        </p:spPr>
        <p:txBody>
          <a:bodyPr anchor="b"/>
          <a:lstStyle>
            <a:lvl1pPr marL="0" indent="0">
              <a:buNone/>
              <a:defRPr sz="11000" b="1"/>
            </a:lvl1pPr>
            <a:lvl2pPr marL="2088170" indent="0">
              <a:buNone/>
              <a:defRPr sz="9100" b="1"/>
            </a:lvl2pPr>
            <a:lvl3pPr marL="4176339" indent="0">
              <a:buNone/>
              <a:defRPr sz="8200" b="1"/>
            </a:lvl3pPr>
            <a:lvl4pPr marL="6264509" indent="0">
              <a:buNone/>
              <a:defRPr sz="7300" b="1"/>
            </a:lvl4pPr>
            <a:lvl5pPr marL="8352678" indent="0">
              <a:buNone/>
              <a:defRPr sz="7300" b="1"/>
            </a:lvl5pPr>
            <a:lvl6pPr marL="10440848" indent="0">
              <a:buNone/>
              <a:defRPr sz="7300" b="1"/>
            </a:lvl6pPr>
            <a:lvl7pPr marL="12529017" indent="0">
              <a:buNone/>
              <a:defRPr sz="7300" b="1"/>
            </a:lvl7pPr>
            <a:lvl8pPr marL="14617187" indent="0">
              <a:buNone/>
              <a:defRPr sz="7300" b="1"/>
            </a:lvl8pPr>
            <a:lvl9pPr marL="16705356" indent="0">
              <a:buNone/>
              <a:defRPr sz="7300" b="1"/>
            </a:lvl9pPr>
          </a:lstStyle>
          <a:p>
            <a:pPr lvl="0"/>
            <a:r>
              <a:rPr lang="en-GB"/>
              <a:t>Click to edit Master text styles</a:t>
            </a:r>
          </a:p>
        </p:txBody>
      </p:sp>
      <p:sp>
        <p:nvSpPr>
          <p:cNvPr id="6" name="Content Placeholder 5"/>
          <p:cNvSpPr>
            <a:spLocks noGrp="1"/>
          </p:cNvSpPr>
          <p:nvPr>
            <p:ph sz="quarter" idx="4"/>
          </p:nvPr>
        </p:nvSpPr>
        <p:spPr>
          <a:xfrm>
            <a:off x="21747751" y="9601167"/>
            <a:ext cx="18923366" cy="17443290"/>
          </a:xfrm>
          <a:prstGeom prst="rect">
            <a:avLst/>
          </a:prstGeo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a:xfrm>
            <a:off x="2140585" y="28060639"/>
            <a:ext cx="9989397" cy="1611875"/>
          </a:xfrm>
          <a:prstGeom prst="rect">
            <a:avLst/>
          </a:prstGeom>
        </p:spPr>
        <p:txBody>
          <a:bodyPr/>
          <a:lstStyle/>
          <a:p>
            <a:fld id="{6CA7E923-3FD0-2C48-9F39-85386516E0D8}" type="datetimeFigureOut">
              <a:rPr lang="en-US" smtClean="0"/>
              <a:t>7/1/2024</a:t>
            </a:fld>
            <a:endParaRPr lang="en-US"/>
          </a:p>
        </p:txBody>
      </p:sp>
      <p:sp>
        <p:nvSpPr>
          <p:cNvPr id="8" name="Footer Placeholder 7"/>
          <p:cNvSpPr>
            <a:spLocks noGrp="1"/>
          </p:cNvSpPr>
          <p:nvPr>
            <p:ph type="ftr" sz="quarter" idx="11"/>
          </p:nvPr>
        </p:nvSpPr>
        <p:spPr>
          <a:xfrm>
            <a:off x="14627331" y="28060639"/>
            <a:ext cx="13557038" cy="1611875"/>
          </a:xfrm>
          <a:prstGeom prst="rect">
            <a:avLst/>
          </a:prstGeom>
        </p:spPr>
        <p:txBody>
          <a:bodyPr/>
          <a:lstStyle/>
          <a:p>
            <a:endParaRPr lang="en-US"/>
          </a:p>
        </p:txBody>
      </p:sp>
      <p:sp>
        <p:nvSpPr>
          <p:cNvPr id="9" name="Slide Number Placeholder 8"/>
          <p:cNvSpPr>
            <a:spLocks noGrp="1"/>
          </p:cNvSpPr>
          <p:nvPr>
            <p:ph type="sldNum" sz="quarter" idx="12"/>
          </p:nvPr>
        </p:nvSpPr>
        <p:spPr>
          <a:xfrm>
            <a:off x="30681718" y="28060639"/>
            <a:ext cx="9989397" cy="1611875"/>
          </a:xfrm>
          <a:prstGeom prst="rect">
            <a:avLst/>
          </a:prstGeom>
        </p:spPr>
        <p:txBody>
          <a:bodyPr/>
          <a:lstStyle/>
          <a:p>
            <a:fld id="{A3CB9084-6B74-6A45-882B-B5B2A011EA8A}" type="slidenum">
              <a:rPr lang="en-US" smtClean="0"/>
              <a:t>‹#›</a:t>
            </a:fld>
            <a:endParaRPr lang="en-US"/>
          </a:p>
        </p:txBody>
      </p:sp>
    </p:spTree>
    <p:extLst>
      <p:ext uri="{BB962C8B-B14F-4D97-AF65-F5344CB8AC3E}">
        <p14:creationId xmlns:p14="http://schemas.microsoft.com/office/powerpoint/2010/main" val="4059620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40585" y="1212412"/>
            <a:ext cx="38530530" cy="5045869"/>
          </a:xfrm>
          <a:prstGeom prst="rect">
            <a:avLst/>
          </a:prstGeom>
        </p:spPr>
        <p:txBody>
          <a:bodyPr/>
          <a:lstStyle/>
          <a:p>
            <a:r>
              <a:rPr lang="en-GB"/>
              <a:t>Click to edit Master title style</a:t>
            </a:r>
            <a:endParaRPr lang="en-US"/>
          </a:p>
        </p:txBody>
      </p:sp>
      <p:sp>
        <p:nvSpPr>
          <p:cNvPr id="3" name="Date Placeholder 2"/>
          <p:cNvSpPr>
            <a:spLocks noGrp="1"/>
          </p:cNvSpPr>
          <p:nvPr>
            <p:ph type="dt" sz="half" idx="10"/>
          </p:nvPr>
        </p:nvSpPr>
        <p:spPr>
          <a:xfrm>
            <a:off x="2140585" y="28060639"/>
            <a:ext cx="9989397" cy="1611875"/>
          </a:xfrm>
          <a:prstGeom prst="rect">
            <a:avLst/>
          </a:prstGeom>
        </p:spPr>
        <p:txBody>
          <a:bodyPr/>
          <a:lstStyle/>
          <a:p>
            <a:fld id="{6CA7E923-3FD0-2C48-9F39-85386516E0D8}" type="datetimeFigureOut">
              <a:rPr lang="en-US" smtClean="0"/>
              <a:t>7/1/2024</a:t>
            </a:fld>
            <a:endParaRPr lang="en-US"/>
          </a:p>
        </p:txBody>
      </p:sp>
      <p:sp>
        <p:nvSpPr>
          <p:cNvPr id="4" name="Footer Placeholder 3"/>
          <p:cNvSpPr>
            <a:spLocks noGrp="1"/>
          </p:cNvSpPr>
          <p:nvPr>
            <p:ph type="ftr" sz="quarter" idx="11"/>
          </p:nvPr>
        </p:nvSpPr>
        <p:spPr>
          <a:xfrm>
            <a:off x="14627331" y="28060639"/>
            <a:ext cx="13557038" cy="1611875"/>
          </a:xfrm>
          <a:prstGeom prst="rect">
            <a:avLst/>
          </a:prstGeom>
        </p:spPr>
        <p:txBody>
          <a:bodyPr/>
          <a:lstStyle/>
          <a:p>
            <a:endParaRPr lang="en-US"/>
          </a:p>
        </p:txBody>
      </p:sp>
      <p:sp>
        <p:nvSpPr>
          <p:cNvPr id="5" name="Slide Number Placeholder 4"/>
          <p:cNvSpPr>
            <a:spLocks noGrp="1"/>
          </p:cNvSpPr>
          <p:nvPr>
            <p:ph type="sldNum" sz="quarter" idx="12"/>
          </p:nvPr>
        </p:nvSpPr>
        <p:spPr>
          <a:xfrm>
            <a:off x="30681718" y="28060639"/>
            <a:ext cx="9989397" cy="1611875"/>
          </a:xfrm>
          <a:prstGeom prst="rect">
            <a:avLst/>
          </a:prstGeom>
        </p:spPr>
        <p:txBody>
          <a:bodyPr/>
          <a:lstStyle/>
          <a:p>
            <a:fld id="{A3CB9084-6B74-6A45-882B-B5B2A011EA8A}" type="slidenum">
              <a:rPr lang="en-US" smtClean="0"/>
              <a:t>‹#›</a:t>
            </a:fld>
            <a:endParaRPr lang="en-US"/>
          </a:p>
        </p:txBody>
      </p:sp>
    </p:spTree>
    <p:extLst>
      <p:ext uri="{BB962C8B-B14F-4D97-AF65-F5344CB8AC3E}">
        <p14:creationId xmlns:p14="http://schemas.microsoft.com/office/powerpoint/2010/main" val="1975612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140585" y="28060639"/>
            <a:ext cx="9989397" cy="1611875"/>
          </a:xfrm>
          <a:prstGeom prst="rect">
            <a:avLst/>
          </a:prstGeom>
        </p:spPr>
        <p:txBody>
          <a:bodyPr/>
          <a:lstStyle/>
          <a:p>
            <a:fld id="{6CA7E923-3FD0-2C48-9F39-85386516E0D8}" type="datetimeFigureOut">
              <a:rPr lang="en-US" smtClean="0"/>
              <a:t>7/1/2024</a:t>
            </a:fld>
            <a:endParaRPr lang="en-US"/>
          </a:p>
        </p:txBody>
      </p:sp>
      <p:sp>
        <p:nvSpPr>
          <p:cNvPr id="3" name="Footer Placeholder 2"/>
          <p:cNvSpPr>
            <a:spLocks noGrp="1"/>
          </p:cNvSpPr>
          <p:nvPr>
            <p:ph type="ftr" sz="quarter" idx="11"/>
          </p:nvPr>
        </p:nvSpPr>
        <p:spPr>
          <a:xfrm>
            <a:off x="14627331" y="28060639"/>
            <a:ext cx="13557038" cy="1611875"/>
          </a:xfrm>
          <a:prstGeom prst="rect">
            <a:avLst/>
          </a:prstGeom>
        </p:spPr>
        <p:txBody>
          <a:bodyPr/>
          <a:lstStyle/>
          <a:p>
            <a:endParaRPr lang="en-US"/>
          </a:p>
        </p:txBody>
      </p:sp>
      <p:sp>
        <p:nvSpPr>
          <p:cNvPr id="4" name="Slide Number Placeholder 3"/>
          <p:cNvSpPr>
            <a:spLocks noGrp="1"/>
          </p:cNvSpPr>
          <p:nvPr>
            <p:ph type="sldNum" sz="quarter" idx="12"/>
          </p:nvPr>
        </p:nvSpPr>
        <p:spPr>
          <a:xfrm>
            <a:off x="30681718" y="28060639"/>
            <a:ext cx="9989397" cy="1611875"/>
          </a:xfrm>
          <a:prstGeom prst="rect">
            <a:avLst/>
          </a:prstGeom>
        </p:spPr>
        <p:txBody>
          <a:bodyPr/>
          <a:lstStyle/>
          <a:p>
            <a:fld id="{A3CB9084-6B74-6A45-882B-B5B2A011EA8A}" type="slidenum">
              <a:rPr lang="en-US" smtClean="0"/>
              <a:t>‹#›</a:t>
            </a:fld>
            <a:endParaRPr lang="en-US"/>
          </a:p>
        </p:txBody>
      </p:sp>
    </p:spTree>
    <p:extLst>
      <p:ext uri="{BB962C8B-B14F-4D97-AF65-F5344CB8AC3E}">
        <p14:creationId xmlns:p14="http://schemas.microsoft.com/office/powerpoint/2010/main" val="3670656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40588" y="1205402"/>
            <a:ext cx="14084754" cy="5129967"/>
          </a:xfrm>
          <a:prstGeom prst="rect">
            <a:avLst/>
          </a:prstGeom>
        </p:spPr>
        <p:txBody>
          <a:bodyPr anchor="b"/>
          <a:lstStyle>
            <a:lvl1pPr algn="l">
              <a:defRPr sz="9100" b="1"/>
            </a:lvl1pPr>
          </a:lstStyle>
          <a:p>
            <a:r>
              <a:rPr lang="en-GB"/>
              <a:t>Click to edit Master title style</a:t>
            </a:r>
            <a:endParaRPr lang="en-US"/>
          </a:p>
        </p:txBody>
      </p:sp>
      <p:sp>
        <p:nvSpPr>
          <p:cNvPr id="3" name="Content Placeholder 2"/>
          <p:cNvSpPr>
            <a:spLocks noGrp="1"/>
          </p:cNvSpPr>
          <p:nvPr>
            <p:ph idx="1"/>
          </p:nvPr>
        </p:nvSpPr>
        <p:spPr>
          <a:xfrm>
            <a:off x="16738185" y="1205404"/>
            <a:ext cx="23932930" cy="25839056"/>
          </a:xfrm>
          <a:prstGeom prst="rect">
            <a:avLst/>
          </a:prstGeo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2140588" y="6335371"/>
            <a:ext cx="14084754" cy="20709089"/>
          </a:xfrm>
          <a:prstGeom prst="rect">
            <a:avLst/>
          </a:prstGeom>
        </p:spPr>
        <p:txBody>
          <a:bodyPr/>
          <a:lstStyle>
            <a:lvl1pPr marL="0" indent="0">
              <a:buNone/>
              <a:defRPr sz="6400"/>
            </a:lvl1pPr>
            <a:lvl2pPr marL="2088170" indent="0">
              <a:buNone/>
              <a:defRPr sz="5500"/>
            </a:lvl2pPr>
            <a:lvl3pPr marL="4176339" indent="0">
              <a:buNone/>
              <a:defRPr sz="4600"/>
            </a:lvl3pPr>
            <a:lvl4pPr marL="6264509" indent="0">
              <a:buNone/>
              <a:defRPr sz="4100"/>
            </a:lvl4pPr>
            <a:lvl5pPr marL="8352678" indent="0">
              <a:buNone/>
              <a:defRPr sz="4100"/>
            </a:lvl5pPr>
            <a:lvl6pPr marL="10440848" indent="0">
              <a:buNone/>
              <a:defRPr sz="4100"/>
            </a:lvl6pPr>
            <a:lvl7pPr marL="12529017" indent="0">
              <a:buNone/>
              <a:defRPr sz="4100"/>
            </a:lvl7pPr>
            <a:lvl8pPr marL="14617187" indent="0">
              <a:buNone/>
              <a:defRPr sz="4100"/>
            </a:lvl8pPr>
            <a:lvl9pPr marL="16705356" indent="0">
              <a:buNone/>
              <a:defRPr sz="4100"/>
            </a:lvl9pPr>
          </a:lstStyle>
          <a:p>
            <a:pPr lvl="0"/>
            <a:r>
              <a:rPr lang="en-GB"/>
              <a:t>Click to edit Master text styles</a:t>
            </a:r>
          </a:p>
        </p:txBody>
      </p:sp>
      <p:sp>
        <p:nvSpPr>
          <p:cNvPr id="5" name="Date Placeholder 4"/>
          <p:cNvSpPr>
            <a:spLocks noGrp="1"/>
          </p:cNvSpPr>
          <p:nvPr>
            <p:ph type="dt" sz="half" idx="10"/>
          </p:nvPr>
        </p:nvSpPr>
        <p:spPr>
          <a:xfrm>
            <a:off x="2140585" y="28060639"/>
            <a:ext cx="9989397" cy="1611875"/>
          </a:xfrm>
          <a:prstGeom prst="rect">
            <a:avLst/>
          </a:prstGeom>
        </p:spPr>
        <p:txBody>
          <a:bodyPr/>
          <a:lstStyle/>
          <a:p>
            <a:fld id="{6CA7E923-3FD0-2C48-9F39-85386516E0D8}" type="datetimeFigureOut">
              <a:rPr lang="en-US" smtClean="0"/>
              <a:t>7/1/2024</a:t>
            </a:fld>
            <a:endParaRPr lang="en-US"/>
          </a:p>
        </p:txBody>
      </p:sp>
      <p:sp>
        <p:nvSpPr>
          <p:cNvPr id="6" name="Footer Placeholder 5"/>
          <p:cNvSpPr>
            <a:spLocks noGrp="1"/>
          </p:cNvSpPr>
          <p:nvPr>
            <p:ph type="ftr" sz="quarter" idx="11"/>
          </p:nvPr>
        </p:nvSpPr>
        <p:spPr>
          <a:xfrm>
            <a:off x="14627331" y="28060639"/>
            <a:ext cx="13557038" cy="1611875"/>
          </a:xfrm>
          <a:prstGeom prst="rect">
            <a:avLst/>
          </a:prstGeom>
        </p:spPr>
        <p:txBody>
          <a:bodyPr/>
          <a:lstStyle/>
          <a:p>
            <a:endParaRPr lang="en-US"/>
          </a:p>
        </p:txBody>
      </p:sp>
      <p:sp>
        <p:nvSpPr>
          <p:cNvPr id="7" name="Slide Number Placeholder 6"/>
          <p:cNvSpPr>
            <a:spLocks noGrp="1"/>
          </p:cNvSpPr>
          <p:nvPr>
            <p:ph type="sldNum" sz="quarter" idx="12"/>
          </p:nvPr>
        </p:nvSpPr>
        <p:spPr>
          <a:xfrm>
            <a:off x="30681718" y="28060639"/>
            <a:ext cx="9989397" cy="1611875"/>
          </a:xfrm>
          <a:prstGeom prst="rect">
            <a:avLst/>
          </a:prstGeom>
        </p:spPr>
        <p:txBody>
          <a:bodyPr/>
          <a:lstStyle/>
          <a:p>
            <a:fld id="{A3CB9084-6B74-6A45-882B-B5B2A011EA8A}" type="slidenum">
              <a:rPr lang="en-US" smtClean="0"/>
              <a:t>‹#›</a:t>
            </a:fld>
            <a:endParaRPr lang="en-US"/>
          </a:p>
        </p:txBody>
      </p:sp>
    </p:spTree>
    <p:extLst>
      <p:ext uri="{BB962C8B-B14F-4D97-AF65-F5344CB8AC3E}">
        <p14:creationId xmlns:p14="http://schemas.microsoft.com/office/powerpoint/2010/main" val="364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1393" y="21192649"/>
            <a:ext cx="25687020" cy="2501912"/>
          </a:xfrm>
          <a:prstGeom prst="rect">
            <a:avLst/>
          </a:prstGeom>
        </p:spPr>
        <p:txBody>
          <a:bodyPr anchor="b"/>
          <a:lstStyle>
            <a:lvl1pPr algn="l">
              <a:defRPr sz="9100" b="1"/>
            </a:lvl1pPr>
          </a:lstStyle>
          <a:p>
            <a:r>
              <a:rPr lang="en-GB"/>
              <a:t>Click to edit Master title style</a:t>
            </a:r>
            <a:endParaRPr lang="en-US"/>
          </a:p>
        </p:txBody>
      </p:sp>
      <p:sp>
        <p:nvSpPr>
          <p:cNvPr id="3" name="Picture Placeholder 2"/>
          <p:cNvSpPr>
            <a:spLocks noGrp="1"/>
          </p:cNvSpPr>
          <p:nvPr>
            <p:ph type="pic" idx="1"/>
          </p:nvPr>
        </p:nvSpPr>
        <p:spPr>
          <a:xfrm>
            <a:off x="8391393" y="2705146"/>
            <a:ext cx="25687020" cy="18165128"/>
          </a:xfrm>
          <a:prstGeom prst="rect">
            <a:avLst/>
          </a:prstGeom>
        </p:spPr>
        <p:txBody>
          <a:bodyPr/>
          <a:lstStyle>
            <a:lvl1pPr marL="0" indent="0">
              <a:buNone/>
              <a:defRPr sz="14600"/>
            </a:lvl1pPr>
            <a:lvl2pPr marL="2088170" indent="0">
              <a:buNone/>
              <a:defRPr sz="12800"/>
            </a:lvl2pPr>
            <a:lvl3pPr marL="4176339" indent="0">
              <a:buNone/>
              <a:defRPr sz="11000"/>
            </a:lvl3pPr>
            <a:lvl4pPr marL="6264509" indent="0">
              <a:buNone/>
              <a:defRPr sz="9100"/>
            </a:lvl4pPr>
            <a:lvl5pPr marL="8352678" indent="0">
              <a:buNone/>
              <a:defRPr sz="9100"/>
            </a:lvl5pPr>
            <a:lvl6pPr marL="10440848" indent="0">
              <a:buNone/>
              <a:defRPr sz="9100"/>
            </a:lvl6pPr>
            <a:lvl7pPr marL="12529017" indent="0">
              <a:buNone/>
              <a:defRPr sz="9100"/>
            </a:lvl7pPr>
            <a:lvl8pPr marL="14617187" indent="0">
              <a:buNone/>
              <a:defRPr sz="9100"/>
            </a:lvl8pPr>
            <a:lvl9pPr marL="16705356" indent="0">
              <a:buNone/>
              <a:defRPr sz="9100"/>
            </a:lvl9pPr>
          </a:lstStyle>
          <a:p>
            <a:endParaRPr lang="en-US"/>
          </a:p>
        </p:txBody>
      </p:sp>
      <p:sp>
        <p:nvSpPr>
          <p:cNvPr id="4" name="Text Placeholder 3"/>
          <p:cNvSpPr>
            <a:spLocks noGrp="1"/>
          </p:cNvSpPr>
          <p:nvPr>
            <p:ph type="body" sz="half" idx="2"/>
          </p:nvPr>
        </p:nvSpPr>
        <p:spPr>
          <a:xfrm>
            <a:off x="8391393" y="23694561"/>
            <a:ext cx="25687020" cy="3553130"/>
          </a:xfrm>
          <a:prstGeom prst="rect">
            <a:avLst/>
          </a:prstGeom>
        </p:spPr>
        <p:txBody>
          <a:bodyPr/>
          <a:lstStyle>
            <a:lvl1pPr marL="0" indent="0">
              <a:buNone/>
              <a:defRPr sz="6400"/>
            </a:lvl1pPr>
            <a:lvl2pPr marL="2088170" indent="0">
              <a:buNone/>
              <a:defRPr sz="5500"/>
            </a:lvl2pPr>
            <a:lvl3pPr marL="4176339" indent="0">
              <a:buNone/>
              <a:defRPr sz="4600"/>
            </a:lvl3pPr>
            <a:lvl4pPr marL="6264509" indent="0">
              <a:buNone/>
              <a:defRPr sz="4100"/>
            </a:lvl4pPr>
            <a:lvl5pPr marL="8352678" indent="0">
              <a:buNone/>
              <a:defRPr sz="4100"/>
            </a:lvl5pPr>
            <a:lvl6pPr marL="10440848" indent="0">
              <a:buNone/>
              <a:defRPr sz="4100"/>
            </a:lvl6pPr>
            <a:lvl7pPr marL="12529017" indent="0">
              <a:buNone/>
              <a:defRPr sz="4100"/>
            </a:lvl7pPr>
            <a:lvl8pPr marL="14617187" indent="0">
              <a:buNone/>
              <a:defRPr sz="4100"/>
            </a:lvl8pPr>
            <a:lvl9pPr marL="16705356" indent="0">
              <a:buNone/>
              <a:defRPr sz="4100"/>
            </a:lvl9pPr>
          </a:lstStyle>
          <a:p>
            <a:pPr lvl="0"/>
            <a:r>
              <a:rPr lang="en-GB"/>
              <a:t>Click to edit Master text styles</a:t>
            </a:r>
          </a:p>
        </p:txBody>
      </p:sp>
      <p:sp>
        <p:nvSpPr>
          <p:cNvPr id="5" name="Date Placeholder 4"/>
          <p:cNvSpPr>
            <a:spLocks noGrp="1"/>
          </p:cNvSpPr>
          <p:nvPr>
            <p:ph type="dt" sz="half" idx="10"/>
          </p:nvPr>
        </p:nvSpPr>
        <p:spPr>
          <a:xfrm>
            <a:off x="2140585" y="28060639"/>
            <a:ext cx="9989397" cy="1611875"/>
          </a:xfrm>
          <a:prstGeom prst="rect">
            <a:avLst/>
          </a:prstGeom>
        </p:spPr>
        <p:txBody>
          <a:bodyPr/>
          <a:lstStyle/>
          <a:p>
            <a:fld id="{6CA7E923-3FD0-2C48-9F39-85386516E0D8}" type="datetimeFigureOut">
              <a:rPr lang="en-US" smtClean="0"/>
              <a:t>7/1/2024</a:t>
            </a:fld>
            <a:endParaRPr lang="en-US"/>
          </a:p>
        </p:txBody>
      </p:sp>
      <p:sp>
        <p:nvSpPr>
          <p:cNvPr id="6" name="Footer Placeholder 5"/>
          <p:cNvSpPr>
            <a:spLocks noGrp="1"/>
          </p:cNvSpPr>
          <p:nvPr>
            <p:ph type="ftr" sz="quarter" idx="11"/>
          </p:nvPr>
        </p:nvSpPr>
        <p:spPr>
          <a:xfrm>
            <a:off x="14627331" y="28060639"/>
            <a:ext cx="13557038" cy="1611875"/>
          </a:xfrm>
          <a:prstGeom prst="rect">
            <a:avLst/>
          </a:prstGeom>
        </p:spPr>
        <p:txBody>
          <a:bodyPr/>
          <a:lstStyle/>
          <a:p>
            <a:endParaRPr lang="en-US"/>
          </a:p>
        </p:txBody>
      </p:sp>
      <p:sp>
        <p:nvSpPr>
          <p:cNvPr id="7" name="Slide Number Placeholder 6"/>
          <p:cNvSpPr>
            <a:spLocks noGrp="1"/>
          </p:cNvSpPr>
          <p:nvPr>
            <p:ph type="sldNum" sz="quarter" idx="12"/>
          </p:nvPr>
        </p:nvSpPr>
        <p:spPr>
          <a:xfrm>
            <a:off x="30681718" y="28060639"/>
            <a:ext cx="9989397" cy="1611875"/>
          </a:xfrm>
          <a:prstGeom prst="rect">
            <a:avLst/>
          </a:prstGeom>
        </p:spPr>
        <p:txBody>
          <a:bodyPr/>
          <a:lstStyle/>
          <a:p>
            <a:fld id="{A3CB9084-6B74-6A45-882B-B5B2A011EA8A}" type="slidenum">
              <a:rPr lang="en-US" smtClean="0"/>
              <a:t>‹#›</a:t>
            </a:fld>
            <a:endParaRPr lang="en-US"/>
          </a:p>
        </p:txBody>
      </p:sp>
    </p:spTree>
    <p:extLst>
      <p:ext uri="{BB962C8B-B14F-4D97-AF65-F5344CB8AC3E}">
        <p14:creationId xmlns:p14="http://schemas.microsoft.com/office/powerpoint/2010/main" val="4016680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15AF34A5-3253-B57C-785B-97D7DC6828CC}"/>
              </a:ext>
            </a:extLst>
          </p:cNvPr>
          <p:cNvSpPr txBox="1"/>
          <p:nvPr userDrawn="1"/>
        </p:nvSpPr>
        <p:spPr>
          <a:xfrm>
            <a:off x="10698480" y="14456212"/>
            <a:ext cx="21396960" cy="1354217"/>
          </a:xfrm>
          <a:prstGeom prst="rect">
            <a:avLst/>
          </a:prstGeom>
          <a:noFill/>
        </p:spPr>
        <p:txBody>
          <a:bodyPr wrap="square">
            <a:spAutoFit/>
          </a:bodyPr>
          <a:lstStyle/>
          <a:p>
            <a:endParaRPr lang="en-GB" dirty="0"/>
          </a:p>
        </p:txBody>
      </p:sp>
    </p:spTree>
    <p:extLst>
      <p:ext uri="{BB962C8B-B14F-4D97-AF65-F5344CB8AC3E}">
        <p14:creationId xmlns:p14="http://schemas.microsoft.com/office/powerpoint/2010/main" val="16686482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088170" rtl="0" eaLnBrk="1" latinLnBrk="0" hangingPunct="1">
        <a:spcBef>
          <a:spcPct val="0"/>
        </a:spcBef>
        <a:buNone/>
        <a:defRPr sz="20100" kern="1200">
          <a:solidFill>
            <a:schemeClr val="tx1"/>
          </a:solidFill>
          <a:latin typeface="+mj-lt"/>
          <a:ea typeface="+mj-ea"/>
          <a:cs typeface="+mj-cs"/>
        </a:defRPr>
      </a:lvl1pPr>
    </p:titleStyle>
    <p:bodyStyle>
      <a:lvl1pPr marL="1566127" indent="-1566127" algn="l" defTabSz="2088170" rtl="0" eaLnBrk="1" latinLnBrk="0" hangingPunct="1">
        <a:spcBef>
          <a:spcPct val="20000"/>
        </a:spcBef>
        <a:buFont typeface="Arial"/>
        <a:buChar char="•"/>
        <a:defRPr sz="14600" kern="1200">
          <a:solidFill>
            <a:schemeClr val="tx1"/>
          </a:solidFill>
          <a:latin typeface="+mn-lt"/>
          <a:ea typeface="+mn-ea"/>
          <a:cs typeface="+mn-cs"/>
        </a:defRPr>
      </a:lvl1pPr>
      <a:lvl2pPr marL="3393276" indent="-1305106" algn="l" defTabSz="2088170" rtl="0" eaLnBrk="1" latinLnBrk="0" hangingPunct="1">
        <a:spcBef>
          <a:spcPct val="20000"/>
        </a:spcBef>
        <a:buFont typeface="Arial"/>
        <a:buChar char="–"/>
        <a:defRPr sz="12800" kern="1200">
          <a:solidFill>
            <a:schemeClr val="tx1"/>
          </a:solidFill>
          <a:latin typeface="+mn-lt"/>
          <a:ea typeface="+mn-ea"/>
          <a:cs typeface="+mn-cs"/>
        </a:defRPr>
      </a:lvl2pPr>
      <a:lvl3pPr marL="5220424" indent="-1044085" algn="l" defTabSz="2088170" rtl="0" eaLnBrk="1" latinLnBrk="0" hangingPunct="1">
        <a:spcBef>
          <a:spcPct val="20000"/>
        </a:spcBef>
        <a:buFont typeface="Arial"/>
        <a:buChar char="•"/>
        <a:defRPr sz="11000" kern="1200">
          <a:solidFill>
            <a:schemeClr val="tx1"/>
          </a:solidFill>
          <a:latin typeface="+mn-lt"/>
          <a:ea typeface="+mn-ea"/>
          <a:cs typeface="+mn-cs"/>
        </a:defRPr>
      </a:lvl3pPr>
      <a:lvl4pPr marL="7308593" indent="-1044085" algn="l" defTabSz="2088170" rtl="0" eaLnBrk="1" latinLnBrk="0" hangingPunct="1">
        <a:spcBef>
          <a:spcPct val="20000"/>
        </a:spcBef>
        <a:buFont typeface="Arial"/>
        <a:buChar char="–"/>
        <a:defRPr sz="9100" kern="1200">
          <a:solidFill>
            <a:schemeClr val="tx1"/>
          </a:solidFill>
          <a:latin typeface="+mn-lt"/>
          <a:ea typeface="+mn-ea"/>
          <a:cs typeface="+mn-cs"/>
        </a:defRPr>
      </a:lvl4pPr>
      <a:lvl5pPr marL="9396763" indent="-1044085" algn="l" defTabSz="2088170" rtl="0" eaLnBrk="1" latinLnBrk="0" hangingPunct="1">
        <a:spcBef>
          <a:spcPct val="20000"/>
        </a:spcBef>
        <a:buFont typeface="Arial"/>
        <a:buChar char="»"/>
        <a:defRPr sz="9100" kern="1200">
          <a:solidFill>
            <a:schemeClr val="tx1"/>
          </a:solidFill>
          <a:latin typeface="+mn-lt"/>
          <a:ea typeface="+mn-ea"/>
          <a:cs typeface="+mn-cs"/>
        </a:defRPr>
      </a:lvl5pPr>
      <a:lvl6pPr marL="11484933" indent="-1044085" algn="l" defTabSz="2088170" rtl="0" eaLnBrk="1" latinLnBrk="0" hangingPunct="1">
        <a:spcBef>
          <a:spcPct val="20000"/>
        </a:spcBef>
        <a:buFont typeface="Arial"/>
        <a:buChar char="•"/>
        <a:defRPr sz="9100" kern="1200">
          <a:solidFill>
            <a:schemeClr val="tx1"/>
          </a:solidFill>
          <a:latin typeface="+mn-lt"/>
          <a:ea typeface="+mn-ea"/>
          <a:cs typeface="+mn-cs"/>
        </a:defRPr>
      </a:lvl6pPr>
      <a:lvl7pPr marL="13573102" indent="-1044085" algn="l" defTabSz="2088170" rtl="0" eaLnBrk="1" latinLnBrk="0" hangingPunct="1">
        <a:spcBef>
          <a:spcPct val="20000"/>
        </a:spcBef>
        <a:buFont typeface="Arial"/>
        <a:buChar char="•"/>
        <a:defRPr sz="9100" kern="1200">
          <a:solidFill>
            <a:schemeClr val="tx1"/>
          </a:solidFill>
          <a:latin typeface="+mn-lt"/>
          <a:ea typeface="+mn-ea"/>
          <a:cs typeface="+mn-cs"/>
        </a:defRPr>
      </a:lvl7pPr>
      <a:lvl8pPr marL="15661272" indent="-1044085" algn="l" defTabSz="2088170" rtl="0" eaLnBrk="1" latinLnBrk="0" hangingPunct="1">
        <a:spcBef>
          <a:spcPct val="20000"/>
        </a:spcBef>
        <a:buFont typeface="Arial"/>
        <a:buChar char="•"/>
        <a:defRPr sz="9100" kern="1200">
          <a:solidFill>
            <a:schemeClr val="tx1"/>
          </a:solidFill>
          <a:latin typeface="+mn-lt"/>
          <a:ea typeface="+mn-ea"/>
          <a:cs typeface="+mn-cs"/>
        </a:defRPr>
      </a:lvl8pPr>
      <a:lvl9pPr marL="17749441" indent="-1044085" algn="l" defTabSz="2088170" rtl="0" eaLnBrk="1" latinLnBrk="0" hangingPunct="1">
        <a:spcBef>
          <a:spcPct val="20000"/>
        </a:spcBef>
        <a:buFont typeface="Arial"/>
        <a:buChar char="•"/>
        <a:defRPr sz="9100" kern="1200">
          <a:solidFill>
            <a:schemeClr val="tx1"/>
          </a:solidFill>
          <a:latin typeface="+mn-lt"/>
          <a:ea typeface="+mn-ea"/>
          <a:cs typeface="+mn-cs"/>
        </a:defRPr>
      </a:lvl9pPr>
    </p:bodyStyle>
    <p:otherStyle>
      <a:defPPr>
        <a:defRPr lang="en-US"/>
      </a:defPPr>
      <a:lvl1pPr marL="0" algn="l" defTabSz="2088170" rtl="0" eaLnBrk="1" latinLnBrk="0" hangingPunct="1">
        <a:defRPr sz="8200" kern="1200">
          <a:solidFill>
            <a:schemeClr val="tx1"/>
          </a:solidFill>
          <a:latin typeface="+mn-lt"/>
          <a:ea typeface="+mn-ea"/>
          <a:cs typeface="+mn-cs"/>
        </a:defRPr>
      </a:lvl1pPr>
      <a:lvl2pPr marL="2088170" algn="l" defTabSz="2088170" rtl="0" eaLnBrk="1" latinLnBrk="0" hangingPunct="1">
        <a:defRPr sz="8200" kern="1200">
          <a:solidFill>
            <a:schemeClr val="tx1"/>
          </a:solidFill>
          <a:latin typeface="+mn-lt"/>
          <a:ea typeface="+mn-ea"/>
          <a:cs typeface="+mn-cs"/>
        </a:defRPr>
      </a:lvl2pPr>
      <a:lvl3pPr marL="4176339" algn="l" defTabSz="2088170" rtl="0" eaLnBrk="1" latinLnBrk="0" hangingPunct="1">
        <a:defRPr sz="8200" kern="1200">
          <a:solidFill>
            <a:schemeClr val="tx1"/>
          </a:solidFill>
          <a:latin typeface="+mn-lt"/>
          <a:ea typeface="+mn-ea"/>
          <a:cs typeface="+mn-cs"/>
        </a:defRPr>
      </a:lvl3pPr>
      <a:lvl4pPr marL="6264509" algn="l" defTabSz="2088170" rtl="0" eaLnBrk="1" latinLnBrk="0" hangingPunct="1">
        <a:defRPr sz="8200" kern="1200">
          <a:solidFill>
            <a:schemeClr val="tx1"/>
          </a:solidFill>
          <a:latin typeface="+mn-lt"/>
          <a:ea typeface="+mn-ea"/>
          <a:cs typeface="+mn-cs"/>
        </a:defRPr>
      </a:lvl4pPr>
      <a:lvl5pPr marL="8352678" algn="l" defTabSz="2088170" rtl="0" eaLnBrk="1" latinLnBrk="0" hangingPunct="1">
        <a:defRPr sz="8200" kern="1200">
          <a:solidFill>
            <a:schemeClr val="tx1"/>
          </a:solidFill>
          <a:latin typeface="+mn-lt"/>
          <a:ea typeface="+mn-ea"/>
          <a:cs typeface="+mn-cs"/>
        </a:defRPr>
      </a:lvl5pPr>
      <a:lvl6pPr marL="10440848" algn="l" defTabSz="2088170" rtl="0" eaLnBrk="1" latinLnBrk="0" hangingPunct="1">
        <a:defRPr sz="8200" kern="1200">
          <a:solidFill>
            <a:schemeClr val="tx1"/>
          </a:solidFill>
          <a:latin typeface="+mn-lt"/>
          <a:ea typeface="+mn-ea"/>
          <a:cs typeface="+mn-cs"/>
        </a:defRPr>
      </a:lvl6pPr>
      <a:lvl7pPr marL="12529017" algn="l" defTabSz="2088170" rtl="0" eaLnBrk="1" latinLnBrk="0" hangingPunct="1">
        <a:defRPr sz="8200" kern="1200">
          <a:solidFill>
            <a:schemeClr val="tx1"/>
          </a:solidFill>
          <a:latin typeface="+mn-lt"/>
          <a:ea typeface="+mn-ea"/>
          <a:cs typeface="+mn-cs"/>
        </a:defRPr>
      </a:lvl7pPr>
      <a:lvl8pPr marL="14617187" algn="l" defTabSz="2088170" rtl="0" eaLnBrk="1" latinLnBrk="0" hangingPunct="1">
        <a:defRPr sz="8200" kern="1200">
          <a:solidFill>
            <a:schemeClr val="tx1"/>
          </a:solidFill>
          <a:latin typeface="+mn-lt"/>
          <a:ea typeface="+mn-ea"/>
          <a:cs typeface="+mn-cs"/>
        </a:defRPr>
      </a:lvl8pPr>
      <a:lvl9pPr marL="16705356" algn="l" defTabSz="2088170"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357D231-6124-4C04-1B2E-B041554A3AD7}"/>
              </a:ext>
            </a:extLst>
          </p:cNvPr>
          <p:cNvPicPr>
            <a:picLocks noChangeAspect="1"/>
          </p:cNvPicPr>
          <p:nvPr/>
        </p:nvPicPr>
        <p:blipFill>
          <a:blip r:embed="rId3"/>
          <a:stretch>
            <a:fillRect/>
          </a:stretch>
        </p:blipFill>
        <p:spPr>
          <a:xfrm>
            <a:off x="29553350" y="12893967"/>
            <a:ext cx="9092266" cy="12650111"/>
          </a:xfrm>
          <a:prstGeom prst="rect">
            <a:avLst/>
          </a:prstGeom>
        </p:spPr>
      </p:pic>
      <p:sp>
        <p:nvSpPr>
          <p:cNvPr id="7" name="AutoShape 7"/>
          <p:cNvSpPr>
            <a:spLocks/>
          </p:cNvSpPr>
          <p:nvPr/>
        </p:nvSpPr>
        <p:spPr bwMode="auto">
          <a:xfrm>
            <a:off x="1518152" y="1141854"/>
            <a:ext cx="36728656" cy="2854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7857" tIns="17857" rIns="17857" bIns="17857" anchor="ctr"/>
          <a:lstStyle/>
          <a:p>
            <a:pPr>
              <a:lnSpc>
                <a:spcPct val="150000"/>
              </a:lnSpc>
              <a:spcAft>
                <a:spcPts val="600"/>
              </a:spcAft>
            </a:pPr>
            <a:r>
              <a:rPr lang="en-GB" sz="6000" b="1" dirty="0">
                <a:solidFill>
                  <a:srgbClr val="FC5C3D"/>
                </a:solidFill>
                <a:effectLst/>
                <a:highlight>
                  <a:srgbClr val="FFFFFF"/>
                </a:highlight>
                <a:latin typeface="Verdana" panose="020B0604030504040204" pitchFamily="34" charset="0"/>
                <a:ea typeface="Verdana" panose="020B0604030504040204" pitchFamily="34" charset="0"/>
              </a:rPr>
              <a:t>Delayed diagnosis of axial </a:t>
            </a:r>
            <a:r>
              <a:rPr lang="en-GB" sz="6000" b="1" dirty="0" err="1">
                <a:solidFill>
                  <a:srgbClr val="FC5C3D"/>
                </a:solidFill>
                <a:effectLst/>
                <a:highlight>
                  <a:srgbClr val="FFFFFF"/>
                </a:highlight>
                <a:latin typeface="Verdana" panose="020B0604030504040204" pitchFamily="34" charset="0"/>
                <a:ea typeface="Verdana" panose="020B0604030504040204" pitchFamily="34" charset="0"/>
              </a:rPr>
              <a:t>spondyloarthritis</a:t>
            </a:r>
            <a:r>
              <a:rPr lang="en-GB" sz="6000" b="1" dirty="0">
                <a:solidFill>
                  <a:srgbClr val="FC5C3D"/>
                </a:solidFill>
                <a:effectLst/>
                <a:highlight>
                  <a:srgbClr val="FFFFFF"/>
                </a:highlight>
                <a:latin typeface="Verdana" panose="020B0604030504040204" pitchFamily="34" charset="0"/>
                <a:ea typeface="Verdana" panose="020B0604030504040204" pitchFamily="34" charset="0"/>
              </a:rPr>
              <a:t>: A pilot to transform axial </a:t>
            </a:r>
            <a:r>
              <a:rPr lang="en-GB" sz="6000" b="1" dirty="0" err="1">
                <a:solidFill>
                  <a:srgbClr val="FC5C3D"/>
                </a:solidFill>
                <a:effectLst/>
                <a:highlight>
                  <a:srgbClr val="FFFFFF"/>
                </a:highlight>
                <a:latin typeface="Verdana" panose="020B0604030504040204" pitchFamily="34" charset="0"/>
                <a:ea typeface="Verdana" panose="020B0604030504040204" pitchFamily="34" charset="0"/>
              </a:rPr>
              <a:t>SpA</a:t>
            </a:r>
            <a:r>
              <a:rPr lang="en-GB" sz="6000" b="1" dirty="0">
                <a:solidFill>
                  <a:srgbClr val="FC5C3D"/>
                </a:solidFill>
                <a:effectLst/>
                <a:highlight>
                  <a:srgbClr val="FFFFFF"/>
                </a:highlight>
                <a:latin typeface="Verdana" panose="020B0604030504040204" pitchFamily="34" charset="0"/>
                <a:ea typeface="Verdana" panose="020B0604030504040204" pitchFamily="34" charset="0"/>
              </a:rPr>
              <a:t> services in Belfast and drive improvements in diagnosis and care </a:t>
            </a:r>
            <a:endParaRPr lang="en-GB" sz="6000" dirty="0">
              <a:solidFill>
                <a:srgbClr val="FC5C3D"/>
              </a:solidFill>
              <a:effectLst/>
              <a:highlight>
                <a:srgbClr val="FFFFFF"/>
              </a:highlight>
              <a:latin typeface="Verdana" panose="020B0604030504040204" pitchFamily="34" charset="0"/>
              <a:ea typeface="Verdana" panose="020B0604030504040204" pitchFamily="34" charset="0"/>
            </a:endParaRPr>
          </a:p>
        </p:txBody>
      </p:sp>
      <p:sp>
        <p:nvSpPr>
          <p:cNvPr id="9" name="AutoShape 8">
            <a:extLst>
              <a:ext uri="{FF2B5EF4-FFF2-40B4-BE49-F238E27FC236}">
                <a16:creationId xmlns:a16="http://schemas.microsoft.com/office/drawing/2014/main" id="{078A3AC8-F5CC-4FFB-A818-4CB538A3E7AA}"/>
              </a:ext>
            </a:extLst>
          </p:cNvPr>
          <p:cNvSpPr>
            <a:spLocks/>
          </p:cNvSpPr>
          <p:nvPr/>
        </p:nvSpPr>
        <p:spPr bwMode="auto">
          <a:xfrm>
            <a:off x="29055472" y="5837069"/>
            <a:ext cx="13493249" cy="66074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solidFill>
              <a:srgbClr val="FC5C3D"/>
            </a:solid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72000" tIns="72000" rIns="72000" bIns="72000">
            <a:spAutoFit/>
          </a:bodyPr>
          <a:lstStyle/>
          <a:p>
            <a:pPr defTabSz="669712" fontAlgn="base" hangingPunct="0">
              <a:lnSpc>
                <a:spcPct val="107000"/>
              </a:lnSpc>
              <a:spcBef>
                <a:spcPct val="0"/>
              </a:spcBef>
              <a:defRPr/>
            </a:pPr>
            <a:r>
              <a:rPr lang="de-DE" sz="2800" b="1" dirty="0">
                <a:solidFill>
                  <a:srgbClr val="000000"/>
                </a:solidFill>
                <a:latin typeface="Verdana"/>
                <a:ea typeface="Calibri" panose="020F0502020204030204" pitchFamily="34" charset="0"/>
                <a:cs typeface="Verdana"/>
                <a:sym typeface="Gill Sans" charset="0"/>
              </a:rPr>
              <a:t>CONCLUSION</a:t>
            </a:r>
          </a:p>
          <a:p>
            <a:pPr defTabSz="669712" fontAlgn="base" hangingPunct="0">
              <a:lnSpc>
                <a:spcPct val="107000"/>
              </a:lnSpc>
              <a:spcBef>
                <a:spcPct val="0"/>
              </a:spcBef>
              <a:defRPr/>
            </a:pPr>
            <a:endParaRPr lang="de-DE" sz="2800" b="1" dirty="0">
              <a:solidFill>
                <a:srgbClr val="000000"/>
              </a:solidFill>
              <a:latin typeface="Verdana" panose="020B0604030504040204" pitchFamily="34" charset="0"/>
              <a:ea typeface="Verdana" panose="020B0604030504040204" pitchFamily="34" charset="0"/>
              <a:cs typeface="Verdana"/>
              <a:sym typeface="Gill Sans" charset="0"/>
            </a:endParaRPr>
          </a:p>
          <a:p>
            <a:pPr marL="342900" indent="-342900">
              <a:buFont typeface="Arial" panose="020B0604020202020204" pitchFamily="34" charset="0"/>
              <a:buChar char="•"/>
            </a:pPr>
            <a:r>
              <a:rPr lang="en-GB" sz="2400" kern="0" dirty="0">
                <a:latin typeface="Verdana" panose="020B0604030504040204" pitchFamily="34" charset="0"/>
                <a:ea typeface="Verdana" panose="020B0604030504040204" pitchFamily="34" charset="0"/>
                <a:cs typeface="Times New Roman" panose="02020603050405020304" pitchFamily="18" charset="0"/>
              </a:rPr>
              <a:t>By creating the conditions through our new dedicated inflammatory back pain clinic and pathway we created the foundations for improving patient experience and diagnosis times. </a:t>
            </a:r>
          </a:p>
          <a:p>
            <a:pPr marL="342900" indent="-342900">
              <a:buFont typeface="Arial" panose="020B0604020202020204" pitchFamily="34" charset="0"/>
              <a:buChar char="•"/>
            </a:pPr>
            <a:r>
              <a:rPr lang="en-GB" sz="2400" kern="0" dirty="0">
                <a:latin typeface="Verdana" panose="020B0604030504040204" pitchFamily="34" charset="0"/>
                <a:ea typeface="Verdana" panose="020B0604030504040204" pitchFamily="34" charset="0"/>
                <a:cs typeface="Times New Roman" panose="02020603050405020304" pitchFamily="18" charset="0"/>
              </a:rPr>
              <a:t>Then through educating the public and primary care professionals on the signs and symptoms, giving clarity on referral criteria and processes and having the dedicated capacity to assess appropriate patients we have started to transform our service. As shown in the significant reduction in waiting time to those with IBP.</a:t>
            </a:r>
          </a:p>
          <a:p>
            <a:pPr marL="342900" indent="-342900">
              <a:buFont typeface="Arial" panose="020B0604020202020204" pitchFamily="34" charset="0"/>
              <a:buChar char="•"/>
            </a:pPr>
            <a:r>
              <a:rPr lang="en-GB" sz="2400" kern="0" dirty="0">
                <a:effectLst/>
                <a:latin typeface="Verdana" panose="020B0604030504040204" pitchFamily="34" charset="0"/>
                <a:ea typeface="Verdana" panose="020B0604030504040204" pitchFamily="34" charset="0"/>
                <a:cs typeface="Times New Roman" panose="02020603050405020304" pitchFamily="18" charset="0"/>
              </a:rPr>
              <a:t>Ed</a:t>
            </a:r>
            <a:r>
              <a:rPr lang="en-GB" sz="2400" kern="0" dirty="0">
                <a:latin typeface="Verdana" panose="020B0604030504040204" pitchFamily="34" charset="0"/>
                <a:ea typeface="Verdana" panose="020B0604030504040204" pitchFamily="34" charset="0"/>
                <a:cs typeface="Times New Roman" panose="02020603050405020304" pitchFamily="18" charset="0"/>
              </a:rPr>
              <a:t>ucating GPs helped to dispel some common myths around axial </a:t>
            </a:r>
            <a:r>
              <a:rPr lang="en-GB" sz="2400" kern="0" dirty="0" err="1">
                <a:latin typeface="Verdana" panose="020B0604030504040204" pitchFamily="34" charset="0"/>
                <a:ea typeface="Verdana" panose="020B0604030504040204" pitchFamily="34" charset="0"/>
                <a:cs typeface="Times New Roman" panose="02020603050405020304" pitchFamily="18" charset="0"/>
              </a:rPr>
              <a:t>SpA</a:t>
            </a:r>
            <a:r>
              <a:rPr lang="en-GB" sz="2400" kern="0" dirty="0">
                <a:latin typeface="Verdana" panose="020B0604030504040204" pitchFamily="34" charset="0"/>
                <a:ea typeface="Verdana" panose="020B0604030504040204" pitchFamily="34" charset="0"/>
                <a:cs typeface="Times New Roman" panose="02020603050405020304" pitchFamily="18" charset="0"/>
              </a:rPr>
              <a:t> and change their referral patterns, for example increasing clinical suspicion around females with chronic back pain and 12 patients referred despite being HLAB27 negative.</a:t>
            </a:r>
          </a:p>
          <a:p>
            <a:pPr marL="342900" indent="-342900">
              <a:buFont typeface="Arial" panose="020B0604020202020204" pitchFamily="34" charset="0"/>
              <a:buChar char="•"/>
            </a:pPr>
            <a:r>
              <a:rPr lang="en-GB" sz="2400" kern="0" dirty="0">
                <a:latin typeface="Verdana" panose="020B0604030504040204" pitchFamily="34" charset="0"/>
                <a:ea typeface="Verdana" panose="020B0604030504040204" pitchFamily="34" charset="0"/>
                <a:cs typeface="Times New Roman" panose="02020603050405020304" pitchFamily="18" charset="0"/>
              </a:rPr>
              <a:t>Whilst time to diagnosis has not initially significantly reduced this is in the main driven by patients who have been bouncing around primary care for years now being picked up and referred on to rheumatology for assessment. Once these patients are through the system we expect to see lower time to diagnosis over time as newer patients are identified and referred. </a:t>
            </a:r>
            <a:endParaRPr lang="en-GB" sz="2400" kern="100" dirty="0">
              <a:effectLst/>
              <a:latin typeface="Verdana" panose="020B0604030504040204" pitchFamily="34" charset="0"/>
              <a:ea typeface="Verdana" panose="020B0604030504040204" pitchFamily="34" charset="0"/>
              <a:cs typeface="Times New Roman" panose="02020603050405020304" pitchFamily="18" charset="0"/>
            </a:endParaRPr>
          </a:p>
        </p:txBody>
      </p:sp>
      <p:cxnSp>
        <p:nvCxnSpPr>
          <p:cNvPr id="64" name="Straight Connector 63"/>
          <p:cNvCxnSpPr/>
          <p:nvPr/>
        </p:nvCxnSpPr>
        <p:spPr>
          <a:xfrm>
            <a:off x="12516805" y="12505178"/>
            <a:ext cx="28763906" cy="43943"/>
          </a:xfrm>
          <a:prstGeom prst="line">
            <a:avLst/>
          </a:prstGeom>
          <a:ln>
            <a:solidFill>
              <a:srgbClr val="002F6C"/>
            </a:solidFill>
          </a:ln>
        </p:spPr>
        <p:style>
          <a:lnRef idx="1">
            <a:schemeClr val="dk1"/>
          </a:lnRef>
          <a:fillRef idx="0">
            <a:schemeClr val="dk1"/>
          </a:fillRef>
          <a:effectRef idx="0">
            <a:schemeClr val="dk1"/>
          </a:effectRef>
          <a:fontRef idx="minor">
            <a:schemeClr val="tx1"/>
          </a:fontRef>
        </p:style>
      </p:cxnSp>
      <p:sp>
        <p:nvSpPr>
          <p:cNvPr id="66" name="Rectangle 65"/>
          <p:cNvSpPr/>
          <p:nvPr/>
        </p:nvSpPr>
        <p:spPr>
          <a:xfrm>
            <a:off x="1518152" y="26735197"/>
            <a:ext cx="7803842" cy="2311292"/>
          </a:xfrm>
          <a:prstGeom prst="rect">
            <a:avLst/>
          </a:prstGeom>
          <a:noFill/>
          <a:ln>
            <a:solidFill>
              <a:srgbClr val="002F6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AutoShape 8">
            <a:extLst>
              <a:ext uri="{FF2B5EF4-FFF2-40B4-BE49-F238E27FC236}">
                <a16:creationId xmlns:a16="http://schemas.microsoft.com/office/drawing/2014/main" id="{078A3AC8-F5CC-4FFB-A818-4CB538A3E7AA}"/>
              </a:ext>
            </a:extLst>
          </p:cNvPr>
          <p:cNvSpPr>
            <a:spLocks/>
          </p:cNvSpPr>
          <p:nvPr/>
        </p:nvSpPr>
        <p:spPr bwMode="auto">
          <a:xfrm>
            <a:off x="12041072" y="4005175"/>
            <a:ext cx="16906317" cy="61464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solidFill>
              <a:srgbClr val="FC5C3D"/>
            </a:solid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72000" tIns="72000" rIns="72000" bIns="72000">
            <a:spAutoFit/>
          </a:bodyPr>
          <a:lstStyle/>
          <a:p>
            <a:pPr algn="just" defTabSz="669712" fontAlgn="base" hangingPunct="0">
              <a:lnSpc>
                <a:spcPct val="107000"/>
              </a:lnSpc>
              <a:spcBef>
                <a:spcPct val="0"/>
              </a:spcBef>
              <a:defRPr/>
            </a:pPr>
            <a:r>
              <a:rPr lang="de-DE" sz="2800" b="1" dirty="0">
                <a:solidFill>
                  <a:srgbClr val="000000"/>
                </a:solidFill>
                <a:latin typeface="Verdana"/>
                <a:ea typeface="Calibri" panose="020F0502020204030204" pitchFamily="34" charset="0"/>
                <a:cs typeface="Verdana"/>
                <a:sym typeface="Gill Sans" charset="0"/>
              </a:rPr>
              <a:t>PATHWAY / CLINIC RESULTS (from the first 6 months of new clinic)</a:t>
            </a:r>
          </a:p>
          <a:p>
            <a:pPr marL="514350" indent="-514350">
              <a:buAutoNum type="arabicPeriod"/>
            </a:pPr>
            <a:r>
              <a:rPr lang="en-GB" sz="2400" kern="100" dirty="0">
                <a:solidFill>
                  <a:srgbClr val="0D0D0D"/>
                </a:solidFill>
                <a:highlight>
                  <a:srgbClr val="FFFFFF"/>
                </a:highlight>
                <a:latin typeface="Verdana" panose="020B0604030504040204" pitchFamily="34" charset="0"/>
                <a:ea typeface="Verdana" panose="020B0604030504040204" pitchFamily="34" charset="0"/>
                <a:cs typeface="Times New Roman" panose="02020603050405020304" pitchFamily="18" charset="0"/>
                <a:sym typeface="Gill Sans" charset="0"/>
              </a:rPr>
              <a:t>Total of 31 patients seen in clinic (68% female vs 32% male) with 27 or 87% of these were appropriate referrals to an IBP clinic</a:t>
            </a:r>
          </a:p>
          <a:p>
            <a:pPr marL="514350" indent="-514350">
              <a:buAutoNum type="arabicPeriod"/>
            </a:pPr>
            <a:r>
              <a:rPr lang="en-GB" sz="2400" kern="100" dirty="0">
                <a:solidFill>
                  <a:srgbClr val="0D0D0D"/>
                </a:solidFill>
                <a:highlight>
                  <a:srgbClr val="FFFFFF"/>
                </a:highlight>
                <a:latin typeface="Verdana" panose="020B0604030504040204" pitchFamily="34" charset="0"/>
                <a:ea typeface="Verdana" panose="020B0604030504040204" pitchFamily="34" charset="0"/>
                <a:cs typeface="Times New Roman" panose="02020603050405020304" pitchFamily="18" charset="0"/>
                <a:sym typeface="Gill Sans" charset="0"/>
              </a:rPr>
              <a:t>Main route to referral was from primary care (88%), made up of 43% (13) from GPs, 26% (8) from FCPs, 13% (4) from Orthopaedic ICATs service and 6% (2) from Physiotherapists. The other sources were 2 from Dermatology, 1 from Cardiology and 1 from a Private Rheumatologist.</a:t>
            </a:r>
          </a:p>
          <a:p>
            <a:pPr marL="514350" indent="-514350">
              <a:buAutoNum type="arabicPeriod"/>
            </a:pPr>
            <a:r>
              <a:rPr lang="en-GB" sz="2400" kern="100" dirty="0">
                <a:solidFill>
                  <a:srgbClr val="0D0D0D"/>
                </a:solidFill>
                <a:highlight>
                  <a:srgbClr val="FFFFFF"/>
                </a:highlight>
                <a:latin typeface="Verdana" panose="020B0604030504040204" pitchFamily="34" charset="0"/>
                <a:ea typeface="Verdana" panose="020B0604030504040204" pitchFamily="34" charset="0"/>
                <a:cs typeface="Times New Roman" panose="02020603050405020304" pitchFamily="18" charset="0"/>
                <a:sym typeface="Gill Sans" charset="0"/>
              </a:rPr>
              <a:t>The average waiting time from referral to assessment has been 2 months and 11 days (or 71.7 days) compared to the Belfast published waiting times for urgent referrals being 1.7 years or 90 weeks.</a:t>
            </a:r>
          </a:p>
          <a:p>
            <a:pPr marL="514350" indent="-514350">
              <a:buAutoNum type="arabicPeriod"/>
            </a:pPr>
            <a:r>
              <a:rPr lang="en-GB" sz="2400" kern="100" dirty="0">
                <a:solidFill>
                  <a:srgbClr val="0D0D0D"/>
                </a:solidFill>
                <a:highlight>
                  <a:srgbClr val="FFFFFF"/>
                </a:highlight>
                <a:latin typeface="Verdana" panose="020B0604030504040204" pitchFamily="34" charset="0"/>
                <a:ea typeface="Verdana" panose="020B0604030504040204" pitchFamily="34" charset="0"/>
                <a:cs typeface="Times New Roman" panose="02020603050405020304" pitchFamily="18" charset="0"/>
                <a:sym typeface="Gill Sans" charset="0"/>
              </a:rPr>
              <a:t>This has resulted in:</a:t>
            </a:r>
          </a:p>
          <a:p>
            <a:pPr marL="2602520" lvl="1" indent="-514350">
              <a:buFont typeface="Arial" panose="020B0604020202020204" pitchFamily="34" charset="0"/>
              <a:buChar char="•"/>
            </a:pPr>
            <a:r>
              <a:rPr lang="en-GB" sz="2400" kern="100" dirty="0">
                <a:solidFill>
                  <a:srgbClr val="0D0D0D"/>
                </a:solidFill>
                <a:highlight>
                  <a:srgbClr val="FFFFFF"/>
                </a:highlight>
                <a:latin typeface="Verdana" panose="020B0604030504040204" pitchFamily="34" charset="0"/>
                <a:ea typeface="Verdana" panose="020B0604030504040204" pitchFamily="34" charset="0"/>
                <a:cs typeface="Times New Roman" panose="02020603050405020304" pitchFamily="18" charset="0"/>
                <a:sym typeface="Gill Sans" charset="0"/>
              </a:rPr>
              <a:t>7 confirmed axial </a:t>
            </a:r>
            <a:r>
              <a:rPr lang="en-GB" sz="2400" kern="100" dirty="0" err="1">
                <a:solidFill>
                  <a:srgbClr val="0D0D0D"/>
                </a:solidFill>
                <a:highlight>
                  <a:srgbClr val="FFFFFF"/>
                </a:highlight>
                <a:latin typeface="Verdana" panose="020B0604030504040204" pitchFamily="34" charset="0"/>
                <a:ea typeface="Verdana" panose="020B0604030504040204" pitchFamily="34" charset="0"/>
                <a:cs typeface="Times New Roman" panose="02020603050405020304" pitchFamily="18" charset="0"/>
                <a:sym typeface="Gill Sans" charset="0"/>
              </a:rPr>
              <a:t>SpA</a:t>
            </a:r>
            <a:r>
              <a:rPr lang="en-GB" sz="2400" kern="100" dirty="0">
                <a:solidFill>
                  <a:srgbClr val="0D0D0D"/>
                </a:solidFill>
                <a:highlight>
                  <a:srgbClr val="FFFFFF"/>
                </a:highlight>
                <a:latin typeface="Verdana" panose="020B0604030504040204" pitchFamily="34" charset="0"/>
                <a:ea typeface="Verdana" panose="020B0604030504040204" pitchFamily="34" charset="0"/>
                <a:cs typeface="Times New Roman" panose="02020603050405020304" pitchFamily="18" charset="0"/>
                <a:sym typeface="Gill Sans" charset="0"/>
              </a:rPr>
              <a:t> diagnosis – 23% conversion</a:t>
            </a:r>
          </a:p>
          <a:p>
            <a:pPr marL="2602520" lvl="1" indent="-514350">
              <a:buFont typeface="Arial" panose="020B0604020202020204" pitchFamily="34" charset="0"/>
              <a:buChar char="•"/>
            </a:pPr>
            <a:r>
              <a:rPr lang="en-GB" sz="2400" kern="100" dirty="0">
                <a:solidFill>
                  <a:srgbClr val="0D0D0D"/>
                </a:solidFill>
                <a:highlight>
                  <a:srgbClr val="FFFFFF"/>
                </a:highlight>
                <a:latin typeface="Verdana" panose="020B0604030504040204" pitchFamily="34" charset="0"/>
                <a:ea typeface="Verdana" panose="020B0604030504040204" pitchFamily="34" charset="0"/>
                <a:cs typeface="Times New Roman" panose="02020603050405020304" pitchFamily="18" charset="0"/>
                <a:sym typeface="Gill Sans" charset="0"/>
              </a:rPr>
              <a:t>4 likely (but unconfirmed pending imaging) axial </a:t>
            </a:r>
            <a:r>
              <a:rPr lang="en-GB" sz="2400" kern="100" dirty="0" err="1">
                <a:solidFill>
                  <a:srgbClr val="0D0D0D"/>
                </a:solidFill>
                <a:highlight>
                  <a:srgbClr val="FFFFFF"/>
                </a:highlight>
                <a:latin typeface="Verdana" panose="020B0604030504040204" pitchFamily="34" charset="0"/>
                <a:ea typeface="Verdana" panose="020B0604030504040204" pitchFamily="34" charset="0"/>
                <a:cs typeface="Times New Roman" panose="02020603050405020304" pitchFamily="18" charset="0"/>
                <a:sym typeface="Gill Sans" charset="0"/>
              </a:rPr>
              <a:t>SpA</a:t>
            </a:r>
            <a:r>
              <a:rPr lang="en-GB" sz="2400" kern="100" dirty="0">
                <a:solidFill>
                  <a:srgbClr val="0D0D0D"/>
                </a:solidFill>
                <a:highlight>
                  <a:srgbClr val="FFFFFF"/>
                </a:highlight>
                <a:latin typeface="Verdana" panose="020B0604030504040204" pitchFamily="34" charset="0"/>
                <a:ea typeface="Verdana" panose="020B0604030504040204" pitchFamily="34" charset="0"/>
                <a:cs typeface="Times New Roman" panose="02020603050405020304" pitchFamily="18" charset="0"/>
                <a:sym typeface="Gill Sans" charset="0"/>
              </a:rPr>
              <a:t> diagnosis – 13% conversion</a:t>
            </a:r>
          </a:p>
          <a:p>
            <a:pPr marL="2602520" lvl="1" indent="-514350">
              <a:buFont typeface="Arial" panose="020B0604020202020204" pitchFamily="34" charset="0"/>
              <a:buChar char="•"/>
            </a:pPr>
            <a:r>
              <a:rPr lang="en-GB" sz="2400" kern="100" dirty="0">
                <a:solidFill>
                  <a:srgbClr val="0D0D0D"/>
                </a:solidFill>
                <a:highlight>
                  <a:srgbClr val="FFFFFF"/>
                </a:highlight>
                <a:latin typeface="Verdana" panose="020B0604030504040204" pitchFamily="34" charset="0"/>
                <a:ea typeface="Verdana" panose="020B0604030504040204" pitchFamily="34" charset="0"/>
                <a:cs typeface="Times New Roman" panose="02020603050405020304" pitchFamily="18" charset="0"/>
                <a:sym typeface="Gill Sans" charset="0"/>
              </a:rPr>
              <a:t>4 Psoriatic Arthritis diagnosis – 13% conversion</a:t>
            </a:r>
          </a:p>
          <a:p>
            <a:r>
              <a:rPr lang="en-GB" sz="2400" kern="100" dirty="0">
                <a:solidFill>
                  <a:srgbClr val="0D0D0D"/>
                </a:solidFill>
                <a:highlight>
                  <a:srgbClr val="FFFFFF"/>
                </a:highlight>
                <a:latin typeface="Verdana" panose="020B0604030504040204" pitchFamily="34" charset="0"/>
                <a:ea typeface="Verdana" panose="020B0604030504040204" pitchFamily="34" charset="0"/>
                <a:cs typeface="Times New Roman" panose="02020603050405020304" pitchFamily="18" charset="0"/>
                <a:sym typeface="Gill Sans" charset="0"/>
              </a:rPr>
              <a:t>So likely, a total of 15 patients with </a:t>
            </a:r>
            <a:r>
              <a:rPr lang="en-GB" sz="2400" kern="100" dirty="0" err="1">
                <a:solidFill>
                  <a:srgbClr val="0D0D0D"/>
                </a:solidFill>
                <a:highlight>
                  <a:srgbClr val="FFFFFF"/>
                </a:highlight>
                <a:latin typeface="Verdana" panose="020B0604030504040204" pitchFamily="34" charset="0"/>
                <a:ea typeface="Verdana" panose="020B0604030504040204" pitchFamily="34" charset="0"/>
                <a:cs typeface="Times New Roman" panose="02020603050405020304" pitchFamily="18" charset="0"/>
                <a:sym typeface="Gill Sans" charset="0"/>
              </a:rPr>
              <a:t>spondyloarthritis</a:t>
            </a:r>
            <a:r>
              <a:rPr lang="en-GB" sz="2400" kern="100" dirty="0">
                <a:solidFill>
                  <a:srgbClr val="0D0D0D"/>
                </a:solidFill>
                <a:highlight>
                  <a:srgbClr val="FFFFFF"/>
                </a:highlight>
                <a:latin typeface="Verdana" panose="020B0604030504040204" pitchFamily="34" charset="0"/>
                <a:ea typeface="Verdana" panose="020B0604030504040204" pitchFamily="34" charset="0"/>
                <a:cs typeface="Times New Roman" panose="02020603050405020304" pitchFamily="18" charset="0"/>
                <a:sym typeface="Gill Sans" charset="0"/>
              </a:rPr>
              <a:t> diagnoses and conversion rate of 48%.</a:t>
            </a:r>
          </a:p>
          <a:p>
            <a:r>
              <a:rPr lang="en-GB" sz="2400" b="1" kern="100" dirty="0">
                <a:solidFill>
                  <a:srgbClr val="0D0D0D"/>
                </a:solidFill>
                <a:highlight>
                  <a:srgbClr val="FFFFFF"/>
                </a:highlight>
                <a:latin typeface="Verdana" panose="020B0604030504040204" pitchFamily="34" charset="0"/>
                <a:ea typeface="Verdana" panose="020B0604030504040204" pitchFamily="34" charset="0"/>
                <a:cs typeface="Times New Roman" panose="02020603050405020304" pitchFamily="18" charset="0"/>
                <a:sym typeface="Gill Sans" charset="0"/>
              </a:rPr>
              <a:t>The average time to diagnosis (from symptom onset) of the 7 confirmed axial </a:t>
            </a:r>
            <a:r>
              <a:rPr lang="en-GB" sz="2400" b="1" kern="100" dirty="0" err="1">
                <a:solidFill>
                  <a:srgbClr val="0D0D0D"/>
                </a:solidFill>
                <a:highlight>
                  <a:srgbClr val="FFFFFF"/>
                </a:highlight>
                <a:latin typeface="Verdana" panose="020B0604030504040204" pitchFamily="34" charset="0"/>
                <a:ea typeface="Verdana" panose="020B0604030504040204" pitchFamily="34" charset="0"/>
                <a:cs typeface="Times New Roman" panose="02020603050405020304" pitchFamily="18" charset="0"/>
                <a:sym typeface="Gill Sans" charset="0"/>
              </a:rPr>
              <a:t>SpA</a:t>
            </a:r>
            <a:r>
              <a:rPr lang="en-GB" sz="2400" b="1" kern="100" dirty="0">
                <a:solidFill>
                  <a:srgbClr val="0D0D0D"/>
                </a:solidFill>
                <a:highlight>
                  <a:srgbClr val="FFFFFF"/>
                </a:highlight>
                <a:latin typeface="Verdana" panose="020B0604030504040204" pitchFamily="34" charset="0"/>
                <a:ea typeface="Verdana" panose="020B0604030504040204" pitchFamily="34" charset="0"/>
                <a:cs typeface="Times New Roman" panose="02020603050405020304" pitchFamily="18" charset="0"/>
                <a:sym typeface="Gill Sans" charset="0"/>
              </a:rPr>
              <a:t> diagnosis is: mean of 7.37 (compared to a baseline of 8 pre pilot); </a:t>
            </a:r>
            <a:r>
              <a:rPr lang="en-GB" sz="2400" kern="100" dirty="0">
                <a:solidFill>
                  <a:srgbClr val="0D0D0D"/>
                </a:solidFill>
                <a:highlight>
                  <a:srgbClr val="FFFFFF"/>
                </a:highlight>
                <a:latin typeface="Verdana" panose="020B0604030504040204" pitchFamily="34" charset="0"/>
                <a:ea typeface="Verdana" panose="020B0604030504040204" pitchFamily="34" charset="0"/>
                <a:cs typeface="Times New Roman" panose="02020603050405020304" pitchFamily="18" charset="0"/>
                <a:sym typeface="Gill Sans" charset="0"/>
              </a:rPr>
              <a:t>median of 4, minimum of 6 months and maximum of 25 years.</a:t>
            </a:r>
          </a:p>
        </p:txBody>
      </p:sp>
      <p:sp>
        <p:nvSpPr>
          <p:cNvPr id="71" name="AutoShape 8">
            <a:extLst>
              <a:ext uri="{FF2B5EF4-FFF2-40B4-BE49-F238E27FC236}">
                <a16:creationId xmlns:a16="http://schemas.microsoft.com/office/drawing/2014/main" id="{078A3AC8-F5CC-4FFB-A818-4CB538A3E7AA}"/>
              </a:ext>
            </a:extLst>
          </p:cNvPr>
          <p:cNvSpPr>
            <a:spLocks/>
          </p:cNvSpPr>
          <p:nvPr/>
        </p:nvSpPr>
        <p:spPr bwMode="auto">
          <a:xfrm>
            <a:off x="1504178" y="4225828"/>
            <a:ext cx="9925822" cy="182443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defTabSz="669712" fontAlgn="base" hangingPunct="0">
              <a:spcBef>
                <a:spcPct val="0"/>
              </a:spcBef>
              <a:spcAft>
                <a:spcPct val="0"/>
              </a:spcAft>
              <a:defRPr/>
            </a:pPr>
            <a:r>
              <a:rPr lang="en-GB" sz="2800" b="1" dirty="0">
                <a:solidFill>
                  <a:srgbClr val="000000"/>
                </a:solidFill>
                <a:latin typeface="Verdana"/>
                <a:ea typeface="ＭＳ Ｐゴシック"/>
                <a:cs typeface="Verdana"/>
                <a:sym typeface="Gill Sans" charset="0"/>
              </a:rPr>
              <a:t>BACKGROUND</a:t>
            </a:r>
          </a:p>
          <a:p>
            <a:pPr defTabSz="669712" fontAlgn="base" hangingPunct="0">
              <a:spcBef>
                <a:spcPct val="0"/>
              </a:spcBef>
              <a:spcAft>
                <a:spcPct val="0"/>
              </a:spcAft>
              <a:defRPr/>
            </a:pPr>
            <a:endParaRPr lang="en-GB" sz="2800" b="1" dirty="0">
              <a:solidFill>
                <a:srgbClr val="000000"/>
              </a:solidFill>
              <a:latin typeface="Verdana"/>
              <a:ea typeface="ＭＳ Ｐゴシック"/>
              <a:cs typeface="Verdana"/>
              <a:sym typeface="Gill Sans" charset="0"/>
            </a:endParaRPr>
          </a:p>
          <a:p>
            <a:pPr>
              <a:spcAft>
                <a:spcPts val="600"/>
              </a:spcAft>
            </a:pPr>
            <a:r>
              <a:rPr lang="en-GB" sz="2400" dirty="0">
                <a:solidFill>
                  <a:srgbClr val="000000"/>
                </a:solidFill>
                <a:highlight>
                  <a:srgbClr val="FFFFFF"/>
                </a:highlight>
                <a:latin typeface="Verdana" panose="020B0604030504040204" pitchFamily="34" charset="0"/>
                <a:ea typeface="Verdana" panose="020B0604030504040204" pitchFamily="34" charset="0"/>
                <a:cs typeface="Segoe UI" panose="020B0502040204020203" pitchFamily="34" charset="0"/>
              </a:rPr>
              <a:t>The Belfast Trust rheumatology service caters to a population of 340,000 as well as accepting referrals from across Northern Ireland. Despite offering inpatient, outpatient, and day-case management for rheumatological conditions, there is a deficiency in specialised services and variable access to crucial resources such as aquatic physiotherapy. </a:t>
            </a:r>
          </a:p>
          <a:p>
            <a:pPr>
              <a:spcAft>
                <a:spcPts val="600"/>
              </a:spcAft>
            </a:pPr>
            <a:r>
              <a:rPr lang="en-GB" sz="2400" dirty="0">
                <a:solidFill>
                  <a:srgbClr val="000000"/>
                </a:solidFill>
                <a:highlight>
                  <a:srgbClr val="FFFFFF"/>
                </a:highlight>
                <a:latin typeface="Verdana" panose="020B0604030504040204" pitchFamily="34" charset="0"/>
                <a:ea typeface="Verdana" panose="020B0604030504040204" pitchFamily="34" charset="0"/>
                <a:cs typeface="Segoe UI" panose="020B0502040204020203" pitchFamily="34" charset="0"/>
              </a:rPr>
              <a:t>The average delay to diagnosis of axial </a:t>
            </a:r>
            <a:r>
              <a:rPr lang="en-GB" sz="2400" dirty="0" err="1">
                <a:solidFill>
                  <a:srgbClr val="000000"/>
                </a:solidFill>
                <a:highlight>
                  <a:srgbClr val="FFFFFF"/>
                </a:highlight>
                <a:latin typeface="Verdana" panose="020B0604030504040204" pitchFamily="34" charset="0"/>
                <a:ea typeface="Verdana" panose="020B0604030504040204" pitchFamily="34" charset="0"/>
                <a:cs typeface="Segoe UI" panose="020B0502040204020203" pitchFamily="34" charset="0"/>
              </a:rPr>
              <a:t>SpA</a:t>
            </a:r>
            <a:r>
              <a:rPr lang="en-GB" sz="2400" dirty="0">
                <a:solidFill>
                  <a:srgbClr val="000000"/>
                </a:solidFill>
                <a:highlight>
                  <a:srgbClr val="FFFFFF"/>
                </a:highlight>
                <a:latin typeface="Verdana" panose="020B0604030504040204" pitchFamily="34" charset="0"/>
                <a:ea typeface="Verdana" panose="020B0604030504040204" pitchFamily="34" charset="0"/>
                <a:cs typeface="Segoe UI" panose="020B0502040204020203" pitchFamily="34" charset="0"/>
              </a:rPr>
              <a:t> in the Belfast Health &amp; Social Care Trust is in line with UK average. Whilst the average waiting times for rheumatology are currently 12 weeks for early inflammatory arthritis which mainly captures inflammatory polyarthritis such as Rheumatoid arthritis, the wait times are much longer, 90 weeks (1.7 years) for urgent referrals; and, 223 weeks (4.3 years) for routine referrals.</a:t>
            </a:r>
          </a:p>
          <a:p>
            <a:pPr>
              <a:spcAft>
                <a:spcPts val="600"/>
              </a:spcAft>
            </a:pPr>
            <a:r>
              <a:rPr lang="en-GB" sz="2400" dirty="0">
                <a:solidFill>
                  <a:srgbClr val="000000"/>
                </a:solidFill>
                <a:effectLst/>
                <a:highlight>
                  <a:srgbClr val="FFFFFF"/>
                </a:highlight>
                <a:latin typeface="Verdana" panose="020B0604030504040204" pitchFamily="34" charset="0"/>
                <a:ea typeface="Verdana" panose="020B0604030504040204" pitchFamily="34" charset="0"/>
                <a:cs typeface="Segoe UI" panose="020B0502040204020203" pitchFamily="34" charset="0"/>
              </a:rPr>
              <a:t>Within many parts of Belfast, similar to some other areas in the UK, patients with inflammatory back pain are typically referred to general musculoskeletal outpatient services. The lack of a dedicated axial </a:t>
            </a:r>
            <a:r>
              <a:rPr lang="en-GB" sz="2400" dirty="0" err="1">
                <a:solidFill>
                  <a:srgbClr val="000000"/>
                </a:solidFill>
                <a:effectLst/>
                <a:highlight>
                  <a:srgbClr val="FFFFFF"/>
                </a:highlight>
                <a:latin typeface="Verdana" panose="020B0604030504040204" pitchFamily="34" charset="0"/>
                <a:ea typeface="Verdana" panose="020B0604030504040204" pitchFamily="34" charset="0"/>
                <a:cs typeface="Segoe UI" panose="020B0502040204020203" pitchFamily="34" charset="0"/>
              </a:rPr>
              <a:t>SpA</a:t>
            </a:r>
            <a:r>
              <a:rPr lang="en-GB" sz="2400" dirty="0">
                <a:solidFill>
                  <a:srgbClr val="000000"/>
                </a:solidFill>
                <a:effectLst/>
                <a:highlight>
                  <a:srgbClr val="FFFFFF"/>
                </a:highlight>
                <a:latin typeface="Verdana" panose="020B0604030504040204" pitchFamily="34" charset="0"/>
                <a:ea typeface="Verdana" panose="020B0604030504040204" pitchFamily="34" charset="0"/>
                <a:cs typeface="Segoe UI" panose="020B0502040204020203" pitchFamily="34" charset="0"/>
              </a:rPr>
              <a:t> service exacerbates diagnostic delays underscoring the need for a defined inflammatory back pain pathway to improve diagnosis and treatment timelines for axial </a:t>
            </a:r>
            <a:r>
              <a:rPr lang="en-GB" sz="2400" dirty="0" err="1">
                <a:solidFill>
                  <a:srgbClr val="000000"/>
                </a:solidFill>
                <a:effectLst/>
                <a:highlight>
                  <a:srgbClr val="FFFFFF"/>
                </a:highlight>
                <a:latin typeface="Verdana" panose="020B0604030504040204" pitchFamily="34" charset="0"/>
                <a:ea typeface="Verdana" panose="020B0604030504040204" pitchFamily="34" charset="0"/>
                <a:cs typeface="Segoe UI" panose="020B0502040204020203" pitchFamily="34" charset="0"/>
              </a:rPr>
              <a:t>SpA</a:t>
            </a:r>
            <a:r>
              <a:rPr lang="en-GB" sz="2400" dirty="0">
                <a:solidFill>
                  <a:srgbClr val="000000"/>
                </a:solidFill>
                <a:effectLst/>
                <a:highlight>
                  <a:srgbClr val="FFFFFF"/>
                </a:highlight>
                <a:latin typeface="Verdana" panose="020B0604030504040204" pitchFamily="34" charset="0"/>
                <a:ea typeface="Verdana" panose="020B0604030504040204" pitchFamily="34" charset="0"/>
                <a:cs typeface="Segoe UI" panose="020B0502040204020203" pitchFamily="34" charset="0"/>
              </a:rPr>
              <a:t> patients.</a:t>
            </a:r>
          </a:p>
          <a:p>
            <a:pPr algn="just" defTabSz="669712" fontAlgn="base" hangingPunct="0">
              <a:spcBef>
                <a:spcPct val="0"/>
              </a:spcBef>
              <a:spcAft>
                <a:spcPts val="1066"/>
              </a:spcAft>
              <a:defRPr/>
            </a:pPr>
            <a:endParaRPr lang="de-DE" sz="2800" dirty="0">
              <a:solidFill>
                <a:srgbClr val="000000"/>
              </a:solidFill>
              <a:latin typeface="Verdana"/>
              <a:ea typeface="Calibri" panose="020F0502020204030204" pitchFamily="34" charset="0"/>
              <a:cs typeface="Verdana"/>
              <a:sym typeface="Gill Sans" charset="0"/>
            </a:endParaRPr>
          </a:p>
          <a:p>
            <a:pPr algn="just" defTabSz="669712" fontAlgn="base" hangingPunct="0">
              <a:lnSpc>
                <a:spcPct val="110000"/>
              </a:lnSpc>
              <a:spcBef>
                <a:spcPct val="0"/>
              </a:spcBef>
              <a:spcAft>
                <a:spcPct val="0"/>
              </a:spcAft>
              <a:defRPr/>
            </a:pPr>
            <a:r>
              <a:rPr lang="en-GB" sz="2800" b="1" dirty="0">
                <a:solidFill>
                  <a:srgbClr val="000000"/>
                </a:solidFill>
                <a:latin typeface="Verdana"/>
                <a:ea typeface="Calibri" panose="020F0502020204030204" pitchFamily="34" charset="0"/>
                <a:cs typeface="Verdana"/>
                <a:sym typeface="Gill Sans" charset="0"/>
              </a:rPr>
              <a:t>OBJECTIVES</a:t>
            </a:r>
          </a:p>
          <a:p>
            <a:pPr algn="just" defTabSz="669712" fontAlgn="base" hangingPunct="0">
              <a:lnSpc>
                <a:spcPct val="110000"/>
              </a:lnSpc>
              <a:spcBef>
                <a:spcPct val="0"/>
              </a:spcBef>
              <a:spcAft>
                <a:spcPct val="0"/>
              </a:spcAft>
              <a:defRPr/>
            </a:pPr>
            <a:endParaRPr lang="en-GB" sz="2800" b="1" dirty="0">
              <a:solidFill>
                <a:srgbClr val="000000"/>
              </a:solidFill>
              <a:latin typeface="Verdana"/>
              <a:ea typeface="ＭＳ Ｐゴシック"/>
              <a:cs typeface="Verdana"/>
              <a:sym typeface="Gill Sans" charset="0"/>
            </a:endParaRPr>
          </a:p>
          <a:p>
            <a:pPr lvl="0"/>
            <a:r>
              <a:rPr lang="en-GB" sz="2400" b="1" dirty="0">
                <a:latin typeface="Verdana" panose="020B0604030504040204" pitchFamily="34" charset="0"/>
                <a:ea typeface="Verdana" panose="020B0604030504040204" pitchFamily="34" charset="0"/>
              </a:rPr>
              <a:t>Primary: To achieve a sustainable reduction in the time to diagnosis of patients with Axial </a:t>
            </a:r>
            <a:r>
              <a:rPr lang="en-GB" sz="2400" b="1" dirty="0" err="1">
                <a:latin typeface="Verdana" panose="020B0604030504040204" pitchFamily="34" charset="0"/>
                <a:ea typeface="Verdana" panose="020B0604030504040204" pitchFamily="34" charset="0"/>
              </a:rPr>
              <a:t>SpA</a:t>
            </a:r>
            <a:r>
              <a:rPr lang="en-GB" sz="2400" b="1" dirty="0">
                <a:latin typeface="Verdana" panose="020B0604030504040204" pitchFamily="34" charset="0"/>
                <a:ea typeface="Verdana" panose="020B0604030504040204" pitchFamily="34" charset="0"/>
              </a:rPr>
              <a:t> in Belfast.</a:t>
            </a:r>
          </a:p>
          <a:p>
            <a:pPr lvl="0"/>
            <a:endParaRPr lang="en-GB" sz="2400" b="1" dirty="0">
              <a:solidFill>
                <a:prstClr val="black"/>
              </a:solidFill>
              <a:latin typeface="Verdana" panose="020B0604030504040204" pitchFamily="34" charset="0"/>
              <a:ea typeface="Verdana" panose="020B0604030504040204" pitchFamily="34" charset="0"/>
              <a:cs typeface="Verdana"/>
            </a:endParaRPr>
          </a:p>
          <a:p>
            <a:pPr marL="514350" lvl="0" indent="-514350">
              <a:buFont typeface="+mj-lt"/>
              <a:buAutoNum type="arabicPeriod"/>
            </a:pPr>
            <a:r>
              <a:rPr lang="en-US" sz="2400" dirty="0">
                <a:solidFill>
                  <a:prstClr val="black"/>
                </a:solidFill>
                <a:latin typeface="Verdana" panose="020B0604030504040204" pitchFamily="34" charset="0"/>
                <a:ea typeface="Verdana" panose="020B0604030504040204" pitchFamily="34" charset="0"/>
                <a:cs typeface="Verdana"/>
              </a:rPr>
              <a:t>To increase the volume of patients seeking help for chronic back pain</a:t>
            </a:r>
          </a:p>
          <a:p>
            <a:pPr marL="514350" lvl="0" indent="-514350">
              <a:buFont typeface="+mj-lt"/>
              <a:buAutoNum type="arabicPeriod"/>
            </a:pPr>
            <a:r>
              <a:rPr lang="en-US" sz="2400" dirty="0">
                <a:solidFill>
                  <a:prstClr val="black"/>
                </a:solidFill>
                <a:latin typeface="Verdana" panose="020B0604030504040204" pitchFamily="34" charset="0"/>
                <a:ea typeface="Verdana" panose="020B0604030504040204" pitchFamily="34" charset="0"/>
                <a:cs typeface="Verdana"/>
              </a:rPr>
              <a:t>To increase the number of referrals to rheumatology for suspected IBP</a:t>
            </a:r>
          </a:p>
          <a:p>
            <a:pPr marL="514350" lvl="0" indent="-514350">
              <a:buFont typeface="+mj-lt"/>
              <a:buAutoNum type="arabicPeriod"/>
            </a:pPr>
            <a:r>
              <a:rPr lang="en-US" sz="2400" dirty="0">
                <a:solidFill>
                  <a:prstClr val="black"/>
                </a:solidFill>
                <a:latin typeface="Verdana" panose="020B0604030504040204" pitchFamily="34" charset="0"/>
                <a:ea typeface="Verdana" panose="020B0604030504040204" pitchFamily="34" charset="0"/>
                <a:cs typeface="Verdana"/>
              </a:rPr>
              <a:t>To improve the quality of referrals and increase the conversion of referral to assessment</a:t>
            </a:r>
          </a:p>
          <a:p>
            <a:pPr marL="514350" lvl="0" indent="-514350">
              <a:buFont typeface="+mj-lt"/>
              <a:buAutoNum type="arabicPeriod"/>
            </a:pPr>
            <a:r>
              <a:rPr lang="en-US" sz="2400" dirty="0">
                <a:solidFill>
                  <a:prstClr val="black"/>
                </a:solidFill>
                <a:latin typeface="Verdana" panose="020B0604030504040204" pitchFamily="34" charset="0"/>
                <a:ea typeface="Verdana" panose="020B0604030504040204" pitchFamily="34" charset="0"/>
                <a:cs typeface="Verdana"/>
              </a:rPr>
              <a:t>To increase the number of patients receiving an axial </a:t>
            </a:r>
            <a:r>
              <a:rPr lang="en-US" sz="2400" dirty="0" err="1">
                <a:solidFill>
                  <a:prstClr val="black"/>
                </a:solidFill>
                <a:latin typeface="Verdana" panose="020B0604030504040204" pitchFamily="34" charset="0"/>
                <a:ea typeface="Verdana" panose="020B0604030504040204" pitchFamily="34" charset="0"/>
                <a:cs typeface="Verdana"/>
              </a:rPr>
              <a:t>SpA</a:t>
            </a:r>
            <a:r>
              <a:rPr lang="en-US" sz="2400" dirty="0">
                <a:solidFill>
                  <a:prstClr val="black"/>
                </a:solidFill>
                <a:latin typeface="Verdana" panose="020B0604030504040204" pitchFamily="34" charset="0"/>
                <a:ea typeface="Verdana" panose="020B0604030504040204" pitchFamily="34" charset="0"/>
                <a:cs typeface="Verdana"/>
              </a:rPr>
              <a:t> diagnosis</a:t>
            </a:r>
          </a:p>
          <a:p>
            <a:pPr marL="514350" lvl="0" indent="-514350">
              <a:buFont typeface="+mj-lt"/>
              <a:buAutoNum type="arabicPeriod"/>
            </a:pPr>
            <a:r>
              <a:rPr lang="en-US" sz="2400" dirty="0">
                <a:solidFill>
                  <a:prstClr val="black"/>
                </a:solidFill>
                <a:latin typeface="Verdana" panose="020B0604030504040204" pitchFamily="34" charset="0"/>
                <a:ea typeface="Verdana" panose="020B0604030504040204" pitchFamily="34" charset="0"/>
                <a:cs typeface="Verdana"/>
              </a:rPr>
              <a:t>To improve the diagnostic conversion rate from referral to diagnosis</a:t>
            </a:r>
          </a:p>
          <a:p>
            <a:pPr marL="514350" lvl="0" indent="-514350">
              <a:buFont typeface="+mj-lt"/>
              <a:buAutoNum type="arabicPeriod"/>
            </a:pPr>
            <a:r>
              <a:rPr lang="en-US" sz="2400" dirty="0">
                <a:solidFill>
                  <a:prstClr val="black"/>
                </a:solidFill>
                <a:latin typeface="Verdana" panose="020B0604030504040204" pitchFamily="34" charset="0"/>
                <a:ea typeface="Verdana" panose="020B0604030504040204" pitchFamily="34" charset="0"/>
                <a:cs typeface="Verdana"/>
              </a:rPr>
              <a:t>To reduce the time to diagnosis across the pathway including earlier seeking of help, reduced waiting times, speedier referral, and prompt diagnosis.</a:t>
            </a:r>
          </a:p>
          <a:p>
            <a:pPr marL="514350" indent="-514350">
              <a:buFont typeface="+mj-lt"/>
              <a:buAutoNum type="arabicPeriod"/>
            </a:pPr>
            <a:r>
              <a:rPr lang="en-US" sz="2400" dirty="0">
                <a:solidFill>
                  <a:prstClr val="black"/>
                </a:solidFill>
                <a:latin typeface="Verdana" panose="020B0604030504040204" pitchFamily="34" charset="0"/>
                <a:ea typeface="Verdana" panose="020B0604030504040204" pitchFamily="34" charset="0"/>
              </a:rPr>
              <a:t>To reduce the number of repeat visits to primary care professionals prior to referral and diagnosis</a:t>
            </a:r>
          </a:p>
          <a:p>
            <a:pPr marL="514350" indent="-514350">
              <a:buFont typeface="+mj-lt"/>
              <a:buAutoNum type="arabicPeriod"/>
            </a:pPr>
            <a:r>
              <a:rPr lang="en-GB" sz="2400" dirty="0">
                <a:solidFill>
                  <a:prstClr val="black"/>
                </a:solidFill>
                <a:latin typeface="Verdana" panose="020B0604030504040204" pitchFamily="34" charset="0"/>
                <a:ea typeface="Verdana" panose="020B0604030504040204" pitchFamily="34" charset="0"/>
              </a:rPr>
              <a:t>To create higher confidence and awareness of axial </a:t>
            </a:r>
            <a:r>
              <a:rPr lang="en-GB" sz="2400" dirty="0" err="1">
                <a:solidFill>
                  <a:prstClr val="black"/>
                </a:solidFill>
                <a:latin typeface="Verdana" panose="020B0604030504040204" pitchFamily="34" charset="0"/>
                <a:ea typeface="Verdana" panose="020B0604030504040204" pitchFamily="34" charset="0"/>
              </a:rPr>
              <a:t>SpA</a:t>
            </a:r>
            <a:r>
              <a:rPr lang="en-GB" sz="2400" dirty="0">
                <a:solidFill>
                  <a:prstClr val="black"/>
                </a:solidFill>
                <a:latin typeface="Verdana" panose="020B0604030504040204" pitchFamily="34" charset="0"/>
                <a:ea typeface="Verdana" panose="020B0604030504040204" pitchFamily="34" charset="0"/>
              </a:rPr>
              <a:t> in PC HCPs</a:t>
            </a:r>
            <a:endParaRPr lang="en-US" sz="2400" dirty="0">
              <a:solidFill>
                <a:prstClr val="black"/>
              </a:solidFill>
              <a:latin typeface="Verdana" panose="020B0604030504040204" pitchFamily="34" charset="0"/>
              <a:ea typeface="Verdana" panose="020B0604030504040204" pitchFamily="34" charset="0"/>
            </a:endParaRPr>
          </a:p>
          <a:p>
            <a:pPr lvl="0"/>
            <a:endParaRPr lang="de-DE" sz="2800" b="1" dirty="0">
              <a:solidFill>
                <a:srgbClr val="000000"/>
              </a:solidFill>
              <a:latin typeface="Verdana"/>
              <a:ea typeface="Calibri" panose="020F0502020204030204" pitchFamily="34" charset="0"/>
              <a:cs typeface="Verdana"/>
              <a:sym typeface="Gill Sans" charset="0"/>
            </a:endParaRPr>
          </a:p>
          <a:p>
            <a:pPr marL="124843" indent="-124843" algn="just" defTabSz="669712" fontAlgn="base" hangingPunct="0">
              <a:lnSpc>
                <a:spcPct val="107000"/>
              </a:lnSpc>
              <a:spcBef>
                <a:spcPct val="0"/>
              </a:spcBef>
              <a:defRPr/>
            </a:pPr>
            <a:r>
              <a:rPr lang="de-DE" sz="3200" b="1" dirty="0">
                <a:solidFill>
                  <a:srgbClr val="000000"/>
                </a:solidFill>
                <a:latin typeface="Verdana"/>
                <a:ea typeface="Calibri" panose="020F0502020204030204" pitchFamily="34" charset="0"/>
                <a:cs typeface="Verdana"/>
                <a:sym typeface="Gill Sans" charset="0"/>
              </a:rPr>
              <a:t>METHODS</a:t>
            </a:r>
          </a:p>
          <a:p>
            <a:pPr marL="124843" indent="-124843" algn="just" defTabSz="669712" fontAlgn="base" hangingPunct="0">
              <a:lnSpc>
                <a:spcPct val="107000"/>
              </a:lnSpc>
              <a:spcBef>
                <a:spcPct val="0"/>
              </a:spcBef>
              <a:defRPr/>
            </a:pPr>
            <a:endParaRPr lang="de-DE" sz="3200" b="1" dirty="0">
              <a:solidFill>
                <a:srgbClr val="000000"/>
              </a:solidFill>
              <a:latin typeface="Verdana"/>
              <a:ea typeface="Calibri" panose="020F0502020204030204" pitchFamily="34" charset="0"/>
              <a:cs typeface="Verdana"/>
              <a:sym typeface="Gill Sans" charset="0"/>
            </a:endParaRPr>
          </a:p>
          <a:p>
            <a:pPr>
              <a:tabLst>
                <a:tab pos="914400" algn="l"/>
              </a:tabLst>
            </a:pPr>
            <a:r>
              <a:rPr lang="en-GB" sz="2800" dirty="0">
                <a:solidFill>
                  <a:srgbClr val="000000"/>
                </a:solidFill>
                <a:effectLst/>
                <a:highlight>
                  <a:srgbClr val="FFFFFF"/>
                </a:highlight>
                <a:latin typeface="Verdana" panose="020B0604030504040204" pitchFamily="34" charset="0"/>
                <a:ea typeface="Verdana" panose="020B0604030504040204" pitchFamily="34" charset="0"/>
                <a:cs typeface="Segoe UI" panose="020B0502040204020203" pitchFamily="34" charset="0"/>
              </a:rPr>
              <a:t>The NASS </a:t>
            </a:r>
            <a:r>
              <a:rPr lang="en-GB" sz="2800" i="1" dirty="0">
                <a:solidFill>
                  <a:srgbClr val="000000"/>
                </a:solidFill>
                <a:effectLst/>
                <a:highlight>
                  <a:srgbClr val="FFFFFF"/>
                </a:highlight>
                <a:latin typeface="Verdana" panose="020B0604030504040204" pitchFamily="34" charset="0"/>
                <a:ea typeface="Verdana" panose="020B0604030504040204" pitchFamily="34" charset="0"/>
                <a:cs typeface="Segoe UI" panose="020B0502040204020203" pitchFamily="34" charset="0"/>
              </a:rPr>
              <a:t>Act on axial </a:t>
            </a:r>
            <a:r>
              <a:rPr lang="en-GB" sz="2800" i="1" dirty="0" err="1">
                <a:solidFill>
                  <a:srgbClr val="000000"/>
                </a:solidFill>
                <a:effectLst/>
                <a:highlight>
                  <a:srgbClr val="FFFFFF"/>
                </a:highlight>
                <a:latin typeface="Verdana" panose="020B0604030504040204" pitchFamily="34" charset="0"/>
                <a:ea typeface="Verdana" panose="020B0604030504040204" pitchFamily="34" charset="0"/>
                <a:cs typeface="Segoe UI" panose="020B0502040204020203" pitchFamily="34" charset="0"/>
              </a:rPr>
              <a:t>SpA</a:t>
            </a:r>
            <a:r>
              <a:rPr lang="en-GB" sz="2800" dirty="0">
                <a:solidFill>
                  <a:srgbClr val="000000"/>
                </a:solidFill>
                <a:effectLst/>
                <a:highlight>
                  <a:srgbClr val="FFFFFF"/>
                </a:highlight>
                <a:latin typeface="Verdana" panose="020B0604030504040204" pitchFamily="34" charset="0"/>
                <a:ea typeface="Verdana" panose="020B0604030504040204" pitchFamily="34" charset="0"/>
                <a:cs typeface="Segoe UI" panose="020B0502040204020203" pitchFamily="34" charset="0"/>
              </a:rPr>
              <a:t> campaign, in collaboration with the Belfast Health &amp; Social Care Trust, seeks to streamline the patient journey from symptom onset to diagnosis. By increasing awareness of the condition, and integrating diagnostic improvements and specialist care pathways, the pilot aims to reduce time to diagnosis for axial </a:t>
            </a:r>
            <a:r>
              <a:rPr lang="en-GB" sz="2800" dirty="0" err="1">
                <a:solidFill>
                  <a:srgbClr val="000000"/>
                </a:solidFill>
                <a:effectLst/>
                <a:highlight>
                  <a:srgbClr val="FFFFFF"/>
                </a:highlight>
                <a:latin typeface="Verdana" panose="020B0604030504040204" pitchFamily="34" charset="0"/>
                <a:ea typeface="Verdana" panose="020B0604030504040204" pitchFamily="34" charset="0"/>
                <a:cs typeface="Segoe UI" panose="020B0502040204020203" pitchFamily="34" charset="0"/>
              </a:rPr>
              <a:t>SpA</a:t>
            </a:r>
            <a:r>
              <a:rPr lang="en-GB" sz="2800" dirty="0">
                <a:solidFill>
                  <a:srgbClr val="000000"/>
                </a:solidFill>
                <a:effectLst/>
                <a:highlight>
                  <a:srgbClr val="FFFFFF"/>
                </a:highlight>
                <a:latin typeface="Verdana" panose="020B0604030504040204" pitchFamily="34" charset="0"/>
                <a:ea typeface="Verdana" panose="020B0604030504040204" pitchFamily="34" charset="0"/>
                <a:cs typeface="Segoe UI" panose="020B0502040204020203" pitchFamily="34" charset="0"/>
              </a:rPr>
              <a:t>, serving as a model for broader implementation. See figure 1.</a:t>
            </a:r>
            <a:endParaRPr lang="en-GB" sz="2800" dirty="0">
              <a:effectLst/>
              <a:highlight>
                <a:srgbClr val="FFFFFF"/>
              </a:highlight>
              <a:latin typeface="Verdana" panose="020B0604030504040204" pitchFamily="34" charset="0"/>
              <a:ea typeface="Verdana" panose="020B0604030504040204" pitchFamily="34" charset="0"/>
            </a:endParaRPr>
          </a:p>
          <a:p>
            <a:pPr>
              <a:tabLst>
                <a:tab pos="914400" algn="l"/>
              </a:tabLst>
            </a:pPr>
            <a:endParaRPr lang="en-US" sz="2800" dirty="0">
              <a:solidFill>
                <a:prstClr val="black"/>
              </a:solidFill>
              <a:latin typeface="Verdana"/>
              <a:cs typeface="Verdana"/>
            </a:endParaRPr>
          </a:p>
        </p:txBody>
      </p:sp>
      <p:pic>
        <p:nvPicPr>
          <p:cNvPr id="5" name="Picture 4" descr="Text&#10;&#10;Description automatically generated">
            <a:extLst>
              <a:ext uri="{FF2B5EF4-FFF2-40B4-BE49-F238E27FC236}">
                <a16:creationId xmlns:a16="http://schemas.microsoft.com/office/drawing/2014/main" id="{2F423C2A-AD77-5DF7-D3FC-7392F12BAF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39389" y="27682458"/>
            <a:ext cx="7710764" cy="1450901"/>
          </a:xfrm>
          <a:prstGeom prst="rect">
            <a:avLst/>
          </a:prstGeom>
        </p:spPr>
      </p:pic>
      <p:pic>
        <p:nvPicPr>
          <p:cNvPr id="31" name="Picture 30" descr="A close up of a sign&#10;&#10;Description automatically generated">
            <a:extLst>
              <a:ext uri="{FF2B5EF4-FFF2-40B4-BE49-F238E27FC236}">
                <a16:creationId xmlns:a16="http://schemas.microsoft.com/office/drawing/2014/main" id="{ED9E698B-28BF-32B7-D8B4-BA79D81E20A1}"/>
              </a:ext>
            </a:extLst>
          </p:cNvPr>
          <p:cNvPicPr>
            <a:picLocks noChangeAspect="1"/>
          </p:cNvPicPr>
          <p:nvPr/>
        </p:nvPicPr>
        <p:blipFill>
          <a:blip r:embed="rId5"/>
          <a:stretch>
            <a:fillRect/>
          </a:stretch>
        </p:blipFill>
        <p:spPr>
          <a:xfrm>
            <a:off x="36126715" y="26482967"/>
            <a:ext cx="6422006" cy="3191430"/>
          </a:xfrm>
          <a:prstGeom prst="rect">
            <a:avLst/>
          </a:prstGeom>
        </p:spPr>
      </p:pic>
      <p:pic>
        <p:nvPicPr>
          <p:cNvPr id="73" name="Picture 72">
            <a:extLst>
              <a:ext uri="{FF2B5EF4-FFF2-40B4-BE49-F238E27FC236}">
                <a16:creationId xmlns:a16="http://schemas.microsoft.com/office/drawing/2014/main" id="{9DD9789F-2326-D5CF-6839-F508FA505098}"/>
              </a:ext>
            </a:extLst>
          </p:cNvPr>
          <p:cNvPicPr>
            <a:picLocks noChangeAspect="1"/>
          </p:cNvPicPr>
          <p:nvPr/>
        </p:nvPicPr>
        <p:blipFill rotWithShape="1">
          <a:blip r:embed="rId6"/>
          <a:srcRect l="13475" b="11331"/>
          <a:stretch/>
        </p:blipFill>
        <p:spPr>
          <a:xfrm>
            <a:off x="38246808" y="424289"/>
            <a:ext cx="4564892" cy="5244367"/>
          </a:xfrm>
          <a:prstGeom prst="rect">
            <a:avLst/>
          </a:prstGeom>
        </p:spPr>
      </p:pic>
      <p:pic>
        <p:nvPicPr>
          <p:cNvPr id="67" name="Picture 66" descr="A black text on a white background&#10;&#10;Description automatically generated">
            <a:extLst>
              <a:ext uri="{FF2B5EF4-FFF2-40B4-BE49-F238E27FC236}">
                <a16:creationId xmlns:a16="http://schemas.microsoft.com/office/drawing/2014/main" id="{E476EECF-C6DA-64BC-2FA2-115339C62666}"/>
              </a:ext>
            </a:extLst>
          </p:cNvPr>
          <p:cNvPicPr>
            <a:picLocks noChangeAspect="1"/>
          </p:cNvPicPr>
          <p:nvPr/>
        </p:nvPicPr>
        <p:blipFill>
          <a:blip r:embed="rId7"/>
          <a:stretch>
            <a:fillRect/>
          </a:stretch>
        </p:blipFill>
        <p:spPr>
          <a:xfrm>
            <a:off x="1518152" y="26734402"/>
            <a:ext cx="7803842" cy="2558373"/>
          </a:xfrm>
          <a:prstGeom prst="rect">
            <a:avLst/>
          </a:prstGeom>
        </p:spPr>
      </p:pic>
      <p:sp>
        <p:nvSpPr>
          <p:cNvPr id="76" name="TextBox 75">
            <a:extLst>
              <a:ext uri="{FF2B5EF4-FFF2-40B4-BE49-F238E27FC236}">
                <a16:creationId xmlns:a16="http://schemas.microsoft.com/office/drawing/2014/main" id="{858F4DD7-963A-689A-AB50-90E32F43EDC7}"/>
              </a:ext>
            </a:extLst>
          </p:cNvPr>
          <p:cNvSpPr txBox="1"/>
          <p:nvPr/>
        </p:nvSpPr>
        <p:spPr>
          <a:xfrm>
            <a:off x="12309932" y="22667534"/>
            <a:ext cx="7119258" cy="954107"/>
          </a:xfrm>
          <a:prstGeom prst="rect">
            <a:avLst/>
          </a:prstGeom>
          <a:noFill/>
        </p:spPr>
        <p:txBody>
          <a:bodyPr wrap="square">
            <a:spAutoFit/>
          </a:bodyPr>
          <a:lstStyle/>
          <a:p>
            <a:pPr algn="ctr"/>
            <a:r>
              <a:rPr lang="en-GB" sz="2800" kern="0" dirty="0">
                <a:effectLst/>
                <a:latin typeface="Verdana" panose="020B0604030504040204" pitchFamily="34" charset="0"/>
                <a:ea typeface="Verdana" panose="020B0604030504040204" pitchFamily="34" charset="0"/>
                <a:cs typeface="Times New Roman" panose="02020603050405020304" pitchFamily="18" charset="0"/>
              </a:rPr>
              <a:t>Figure 1 – Graphic of the ‘integrated pilot’ across the pathway approach</a:t>
            </a:r>
            <a:endParaRPr lang="en-GB" sz="2800" kern="1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77" name="TextBox 76">
            <a:extLst>
              <a:ext uri="{FF2B5EF4-FFF2-40B4-BE49-F238E27FC236}">
                <a16:creationId xmlns:a16="http://schemas.microsoft.com/office/drawing/2014/main" id="{BBC20EDF-2B73-BAD5-FF99-6DB5853C45BF}"/>
              </a:ext>
            </a:extLst>
          </p:cNvPr>
          <p:cNvSpPr txBox="1"/>
          <p:nvPr/>
        </p:nvSpPr>
        <p:spPr>
          <a:xfrm>
            <a:off x="30728532" y="26085117"/>
            <a:ext cx="6422006" cy="954107"/>
          </a:xfrm>
          <a:prstGeom prst="rect">
            <a:avLst/>
          </a:prstGeom>
          <a:noFill/>
        </p:spPr>
        <p:txBody>
          <a:bodyPr wrap="square">
            <a:spAutoFit/>
          </a:bodyPr>
          <a:lstStyle/>
          <a:p>
            <a:pPr algn="ctr"/>
            <a:r>
              <a:rPr lang="en-GB" sz="2800" kern="0" dirty="0">
                <a:effectLst/>
                <a:latin typeface="Verdana" panose="020B0604030504040204" pitchFamily="34" charset="0"/>
                <a:ea typeface="Verdana" panose="020B0604030504040204" pitchFamily="34" charset="0"/>
                <a:cs typeface="Times New Roman" panose="02020603050405020304" pitchFamily="18" charset="0"/>
              </a:rPr>
              <a:t>Figure 2 – New Belfast Inflammatory Back Pain Pathway</a:t>
            </a:r>
            <a:endParaRPr lang="en-GB" sz="2800" kern="1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80" name="TextBox 79">
            <a:extLst>
              <a:ext uri="{FF2B5EF4-FFF2-40B4-BE49-F238E27FC236}">
                <a16:creationId xmlns:a16="http://schemas.microsoft.com/office/drawing/2014/main" id="{253B63D4-7FF1-CC63-2341-1392B20321D4}"/>
              </a:ext>
            </a:extLst>
          </p:cNvPr>
          <p:cNvSpPr txBox="1"/>
          <p:nvPr/>
        </p:nvSpPr>
        <p:spPr>
          <a:xfrm>
            <a:off x="25884964" y="3136109"/>
            <a:ext cx="12361844" cy="523220"/>
          </a:xfrm>
          <a:prstGeom prst="rect">
            <a:avLst/>
          </a:prstGeom>
          <a:noFill/>
        </p:spPr>
        <p:txBody>
          <a:bodyPr wrap="square">
            <a:spAutoFit/>
          </a:bodyPr>
          <a:lstStyle/>
          <a:p>
            <a:pPr algn="ctr"/>
            <a:r>
              <a:rPr lang="en-GB" sz="2800" kern="0" dirty="0">
                <a:effectLst/>
                <a:latin typeface="Verdana" panose="020B0604030504040204" pitchFamily="34" charset="0"/>
                <a:ea typeface="Verdana" panose="020B0604030504040204" pitchFamily="34" charset="0"/>
                <a:cs typeface="Times New Roman" panose="02020603050405020304" pitchFamily="18" charset="0"/>
              </a:rPr>
              <a:t>Joe Eddison, Niamh Kennedy, Dr Neil Heron, Dr Adrian Pendleton</a:t>
            </a:r>
            <a:endParaRPr lang="en-GB" sz="2800" kern="100" dirty="0">
              <a:effectLst/>
              <a:latin typeface="Verdana" panose="020B0604030504040204" pitchFamily="34" charset="0"/>
              <a:ea typeface="Verdana" panose="020B0604030504040204" pitchFamily="34" charset="0"/>
              <a:cs typeface="Times New Roman" panose="02020603050405020304" pitchFamily="18" charset="0"/>
            </a:endParaRPr>
          </a:p>
        </p:txBody>
      </p:sp>
      <p:grpSp>
        <p:nvGrpSpPr>
          <p:cNvPr id="19" name="Group 18">
            <a:extLst>
              <a:ext uri="{FF2B5EF4-FFF2-40B4-BE49-F238E27FC236}">
                <a16:creationId xmlns:a16="http://schemas.microsoft.com/office/drawing/2014/main" id="{459DB465-AB65-189B-D75B-6DCBCAD55729}"/>
              </a:ext>
            </a:extLst>
          </p:cNvPr>
          <p:cNvGrpSpPr/>
          <p:nvPr/>
        </p:nvGrpSpPr>
        <p:grpSpPr>
          <a:xfrm>
            <a:off x="12140926" y="12841381"/>
            <a:ext cx="7288263" cy="9453404"/>
            <a:chOff x="12763223" y="15137606"/>
            <a:chExt cx="7288263" cy="9453404"/>
          </a:xfrm>
        </p:grpSpPr>
        <p:sp>
          <p:nvSpPr>
            <p:cNvPr id="4" name="Rectangle: Rounded Corners 3">
              <a:extLst>
                <a:ext uri="{FF2B5EF4-FFF2-40B4-BE49-F238E27FC236}">
                  <a16:creationId xmlns:a16="http://schemas.microsoft.com/office/drawing/2014/main" id="{0696C3A4-3E22-CE2A-04B4-B1F4362CF137}"/>
                </a:ext>
              </a:extLst>
            </p:cNvPr>
            <p:cNvSpPr/>
            <p:nvPr/>
          </p:nvSpPr>
          <p:spPr>
            <a:xfrm>
              <a:off x="12932229" y="15137606"/>
              <a:ext cx="7119257" cy="9453404"/>
            </a:xfrm>
            <a:custGeom>
              <a:avLst/>
              <a:gdLst>
                <a:gd name="connsiteX0" fmla="*/ 0 w 7119257"/>
                <a:gd name="connsiteY0" fmla="*/ 1186567 h 9453404"/>
                <a:gd name="connsiteX1" fmla="*/ 1186567 w 7119257"/>
                <a:gd name="connsiteY1" fmla="*/ 0 h 9453404"/>
                <a:gd name="connsiteX2" fmla="*/ 1874755 w 7119257"/>
                <a:gd name="connsiteY2" fmla="*/ 0 h 9453404"/>
                <a:gd name="connsiteX3" fmla="*/ 2420559 w 7119257"/>
                <a:gd name="connsiteY3" fmla="*/ 0 h 9453404"/>
                <a:gd name="connsiteX4" fmla="*/ 2918902 w 7119257"/>
                <a:gd name="connsiteY4" fmla="*/ 0 h 9453404"/>
                <a:gd name="connsiteX5" fmla="*/ 3559629 w 7119257"/>
                <a:gd name="connsiteY5" fmla="*/ 0 h 9453404"/>
                <a:gd name="connsiteX6" fmla="*/ 4105433 w 7119257"/>
                <a:gd name="connsiteY6" fmla="*/ 0 h 9453404"/>
                <a:gd name="connsiteX7" fmla="*/ 4793620 w 7119257"/>
                <a:gd name="connsiteY7" fmla="*/ 0 h 9453404"/>
                <a:gd name="connsiteX8" fmla="*/ 5291963 w 7119257"/>
                <a:gd name="connsiteY8" fmla="*/ 0 h 9453404"/>
                <a:gd name="connsiteX9" fmla="*/ 5932690 w 7119257"/>
                <a:gd name="connsiteY9" fmla="*/ 0 h 9453404"/>
                <a:gd name="connsiteX10" fmla="*/ 7119257 w 7119257"/>
                <a:gd name="connsiteY10" fmla="*/ 1186567 h 9453404"/>
                <a:gd name="connsiteX11" fmla="*/ 7119257 w 7119257"/>
                <a:gd name="connsiteY11" fmla="*/ 1776589 h 9453404"/>
                <a:gd name="connsiteX12" fmla="*/ 7119257 w 7119257"/>
                <a:gd name="connsiteY12" fmla="*/ 2295809 h 9453404"/>
                <a:gd name="connsiteX13" fmla="*/ 7119257 w 7119257"/>
                <a:gd name="connsiteY13" fmla="*/ 3027437 h 9453404"/>
                <a:gd name="connsiteX14" fmla="*/ 7119257 w 7119257"/>
                <a:gd name="connsiteY14" fmla="*/ 3759065 h 9453404"/>
                <a:gd name="connsiteX15" fmla="*/ 7119257 w 7119257"/>
                <a:gd name="connsiteY15" fmla="*/ 4207482 h 9453404"/>
                <a:gd name="connsiteX16" fmla="*/ 7119257 w 7119257"/>
                <a:gd name="connsiteY16" fmla="*/ 4797505 h 9453404"/>
                <a:gd name="connsiteX17" fmla="*/ 7119257 w 7119257"/>
                <a:gd name="connsiteY17" fmla="*/ 5529133 h 9453404"/>
                <a:gd name="connsiteX18" fmla="*/ 7119257 w 7119257"/>
                <a:gd name="connsiteY18" fmla="*/ 6119155 h 9453404"/>
                <a:gd name="connsiteX19" fmla="*/ 7119257 w 7119257"/>
                <a:gd name="connsiteY19" fmla="*/ 6496770 h 9453404"/>
                <a:gd name="connsiteX20" fmla="*/ 7119257 w 7119257"/>
                <a:gd name="connsiteY20" fmla="*/ 6945187 h 9453404"/>
                <a:gd name="connsiteX21" fmla="*/ 7119257 w 7119257"/>
                <a:gd name="connsiteY21" fmla="*/ 7676815 h 9453404"/>
                <a:gd name="connsiteX22" fmla="*/ 7119257 w 7119257"/>
                <a:gd name="connsiteY22" fmla="*/ 8266837 h 9453404"/>
                <a:gd name="connsiteX23" fmla="*/ 5932690 w 7119257"/>
                <a:gd name="connsiteY23" fmla="*/ 9453404 h 9453404"/>
                <a:gd name="connsiteX24" fmla="*/ 5291963 w 7119257"/>
                <a:gd name="connsiteY24" fmla="*/ 9453404 h 9453404"/>
                <a:gd name="connsiteX25" fmla="*/ 4841082 w 7119257"/>
                <a:gd name="connsiteY25" fmla="*/ 9453404 h 9453404"/>
                <a:gd name="connsiteX26" fmla="*/ 4247816 w 7119257"/>
                <a:gd name="connsiteY26" fmla="*/ 9453404 h 9453404"/>
                <a:gd name="connsiteX27" fmla="*/ 3749473 w 7119257"/>
                <a:gd name="connsiteY27" fmla="*/ 9453404 h 9453404"/>
                <a:gd name="connsiteX28" fmla="*/ 3108747 w 7119257"/>
                <a:gd name="connsiteY28" fmla="*/ 9453404 h 9453404"/>
                <a:gd name="connsiteX29" fmla="*/ 2610404 w 7119257"/>
                <a:gd name="connsiteY29" fmla="*/ 9453404 h 9453404"/>
                <a:gd name="connsiteX30" fmla="*/ 1969677 w 7119257"/>
                <a:gd name="connsiteY30" fmla="*/ 9453404 h 9453404"/>
                <a:gd name="connsiteX31" fmla="*/ 1186567 w 7119257"/>
                <a:gd name="connsiteY31" fmla="*/ 9453404 h 9453404"/>
                <a:gd name="connsiteX32" fmla="*/ 0 w 7119257"/>
                <a:gd name="connsiteY32" fmla="*/ 8266837 h 9453404"/>
                <a:gd name="connsiteX33" fmla="*/ 0 w 7119257"/>
                <a:gd name="connsiteY33" fmla="*/ 7747617 h 9453404"/>
                <a:gd name="connsiteX34" fmla="*/ 0 w 7119257"/>
                <a:gd name="connsiteY34" fmla="*/ 7299200 h 9453404"/>
                <a:gd name="connsiteX35" fmla="*/ 0 w 7119257"/>
                <a:gd name="connsiteY35" fmla="*/ 6638375 h 9453404"/>
                <a:gd name="connsiteX36" fmla="*/ 0 w 7119257"/>
                <a:gd name="connsiteY36" fmla="*/ 6189958 h 9453404"/>
                <a:gd name="connsiteX37" fmla="*/ 0 w 7119257"/>
                <a:gd name="connsiteY37" fmla="*/ 5812343 h 9453404"/>
                <a:gd name="connsiteX38" fmla="*/ 0 w 7119257"/>
                <a:gd name="connsiteY38" fmla="*/ 5363926 h 9453404"/>
                <a:gd name="connsiteX39" fmla="*/ 0 w 7119257"/>
                <a:gd name="connsiteY39" fmla="*/ 4844707 h 9453404"/>
                <a:gd name="connsiteX40" fmla="*/ 0 w 7119257"/>
                <a:gd name="connsiteY40" fmla="*/ 4254684 h 9453404"/>
                <a:gd name="connsiteX41" fmla="*/ 0 w 7119257"/>
                <a:gd name="connsiteY41" fmla="*/ 3806267 h 9453404"/>
                <a:gd name="connsiteX42" fmla="*/ 0 w 7119257"/>
                <a:gd name="connsiteY42" fmla="*/ 3074639 h 9453404"/>
                <a:gd name="connsiteX43" fmla="*/ 0 w 7119257"/>
                <a:gd name="connsiteY43" fmla="*/ 2484616 h 9453404"/>
                <a:gd name="connsiteX44" fmla="*/ 0 w 7119257"/>
                <a:gd name="connsiteY44" fmla="*/ 1752989 h 9453404"/>
                <a:gd name="connsiteX45" fmla="*/ 0 w 7119257"/>
                <a:gd name="connsiteY45" fmla="*/ 1186567 h 945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119257" h="9453404" extrusionOk="0">
                  <a:moveTo>
                    <a:pt x="0" y="1186567"/>
                  </a:moveTo>
                  <a:cubicBezTo>
                    <a:pt x="-155568" y="435286"/>
                    <a:pt x="432939" y="36895"/>
                    <a:pt x="1186567" y="0"/>
                  </a:cubicBezTo>
                  <a:cubicBezTo>
                    <a:pt x="1424385" y="-36483"/>
                    <a:pt x="1707805" y="41736"/>
                    <a:pt x="1874755" y="0"/>
                  </a:cubicBezTo>
                  <a:cubicBezTo>
                    <a:pt x="2041705" y="-41736"/>
                    <a:pt x="2241045" y="59957"/>
                    <a:pt x="2420559" y="0"/>
                  </a:cubicBezTo>
                  <a:cubicBezTo>
                    <a:pt x="2600073" y="-59957"/>
                    <a:pt x="2744767" y="36071"/>
                    <a:pt x="2918902" y="0"/>
                  </a:cubicBezTo>
                  <a:cubicBezTo>
                    <a:pt x="3093037" y="-36071"/>
                    <a:pt x="3331527" y="54650"/>
                    <a:pt x="3559629" y="0"/>
                  </a:cubicBezTo>
                  <a:cubicBezTo>
                    <a:pt x="3787731" y="-54650"/>
                    <a:pt x="3840928" y="38620"/>
                    <a:pt x="4105433" y="0"/>
                  </a:cubicBezTo>
                  <a:cubicBezTo>
                    <a:pt x="4369938" y="-38620"/>
                    <a:pt x="4573000" y="13965"/>
                    <a:pt x="4793620" y="0"/>
                  </a:cubicBezTo>
                  <a:cubicBezTo>
                    <a:pt x="5014240" y="-13965"/>
                    <a:pt x="5094551" y="14476"/>
                    <a:pt x="5291963" y="0"/>
                  </a:cubicBezTo>
                  <a:cubicBezTo>
                    <a:pt x="5489375" y="-14476"/>
                    <a:pt x="5656134" y="6027"/>
                    <a:pt x="5932690" y="0"/>
                  </a:cubicBezTo>
                  <a:cubicBezTo>
                    <a:pt x="6765644" y="42709"/>
                    <a:pt x="6988227" y="510051"/>
                    <a:pt x="7119257" y="1186567"/>
                  </a:cubicBezTo>
                  <a:cubicBezTo>
                    <a:pt x="7171460" y="1386360"/>
                    <a:pt x="7105934" y="1570334"/>
                    <a:pt x="7119257" y="1776589"/>
                  </a:cubicBezTo>
                  <a:cubicBezTo>
                    <a:pt x="7132580" y="1982844"/>
                    <a:pt x="7103673" y="2149196"/>
                    <a:pt x="7119257" y="2295809"/>
                  </a:cubicBezTo>
                  <a:cubicBezTo>
                    <a:pt x="7134841" y="2442422"/>
                    <a:pt x="7095499" y="2768540"/>
                    <a:pt x="7119257" y="3027437"/>
                  </a:cubicBezTo>
                  <a:cubicBezTo>
                    <a:pt x="7143015" y="3286334"/>
                    <a:pt x="7047898" y="3509350"/>
                    <a:pt x="7119257" y="3759065"/>
                  </a:cubicBezTo>
                  <a:cubicBezTo>
                    <a:pt x="7190616" y="4008780"/>
                    <a:pt x="7104283" y="4056440"/>
                    <a:pt x="7119257" y="4207482"/>
                  </a:cubicBezTo>
                  <a:cubicBezTo>
                    <a:pt x="7134231" y="4358524"/>
                    <a:pt x="7065887" y="4550299"/>
                    <a:pt x="7119257" y="4797505"/>
                  </a:cubicBezTo>
                  <a:cubicBezTo>
                    <a:pt x="7172627" y="5044711"/>
                    <a:pt x="7044459" y="5369668"/>
                    <a:pt x="7119257" y="5529133"/>
                  </a:cubicBezTo>
                  <a:cubicBezTo>
                    <a:pt x="7194055" y="5688598"/>
                    <a:pt x="7109593" y="5945349"/>
                    <a:pt x="7119257" y="6119155"/>
                  </a:cubicBezTo>
                  <a:cubicBezTo>
                    <a:pt x="7128921" y="6292961"/>
                    <a:pt x="7095071" y="6345209"/>
                    <a:pt x="7119257" y="6496770"/>
                  </a:cubicBezTo>
                  <a:cubicBezTo>
                    <a:pt x="7143443" y="6648331"/>
                    <a:pt x="7096550" y="6814720"/>
                    <a:pt x="7119257" y="6945187"/>
                  </a:cubicBezTo>
                  <a:cubicBezTo>
                    <a:pt x="7141964" y="7075654"/>
                    <a:pt x="7041120" y="7398380"/>
                    <a:pt x="7119257" y="7676815"/>
                  </a:cubicBezTo>
                  <a:cubicBezTo>
                    <a:pt x="7197394" y="7955250"/>
                    <a:pt x="7090447" y="8130590"/>
                    <a:pt x="7119257" y="8266837"/>
                  </a:cubicBezTo>
                  <a:cubicBezTo>
                    <a:pt x="7131222" y="8945852"/>
                    <a:pt x="6572277" y="9461702"/>
                    <a:pt x="5932690" y="9453404"/>
                  </a:cubicBezTo>
                  <a:cubicBezTo>
                    <a:pt x="5692159" y="9517306"/>
                    <a:pt x="5449628" y="9444185"/>
                    <a:pt x="5291963" y="9453404"/>
                  </a:cubicBezTo>
                  <a:cubicBezTo>
                    <a:pt x="5134298" y="9462623"/>
                    <a:pt x="4954133" y="9447603"/>
                    <a:pt x="4841082" y="9453404"/>
                  </a:cubicBezTo>
                  <a:cubicBezTo>
                    <a:pt x="4728031" y="9459205"/>
                    <a:pt x="4370493" y="9423747"/>
                    <a:pt x="4247816" y="9453404"/>
                  </a:cubicBezTo>
                  <a:cubicBezTo>
                    <a:pt x="4125139" y="9483061"/>
                    <a:pt x="3940197" y="9428200"/>
                    <a:pt x="3749473" y="9453404"/>
                  </a:cubicBezTo>
                  <a:cubicBezTo>
                    <a:pt x="3558749" y="9478608"/>
                    <a:pt x="3263973" y="9424119"/>
                    <a:pt x="3108747" y="9453404"/>
                  </a:cubicBezTo>
                  <a:cubicBezTo>
                    <a:pt x="2953521" y="9482689"/>
                    <a:pt x="2749244" y="9440457"/>
                    <a:pt x="2610404" y="9453404"/>
                  </a:cubicBezTo>
                  <a:cubicBezTo>
                    <a:pt x="2471564" y="9466351"/>
                    <a:pt x="2111415" y="9410085"/>
                    <a:pt x="1969677" y="9453404"/>
                  </a:cubicBezTo>
                  <a:cubicBezTo>
                    <a:pt x="1827939" y="9496723"/>
                    <a:pt x="1507001" y="9445048"/>
                    <a:pt x="1186567" y="9453404"/>
                  </a:cubicBezTo>
                  <a:cubicBezTo>
                    <a:pt x="538137" y="9441436"/>
                    <a:pt x="-145283" y="8866466"/>
                    <a:pt x="0" y="8266837"/>
                  </a:cubicBezTo>
                  <a:cubicBezTo>
                    <a:pt x="-57233" y="8047611"/>
                    <a:pt x="27132" y="7864262"/>
                    <a:pt x="0" y="7747617"/>
                  </a:cubicBezTo>
                  <a:cubicBezTo>
                    <a:pt x="-27132" y="7630972"/>
                    <a:pt x="21219" y="7454501"/>
                    <a:pt x="0" y="7299200"/>
                  </a:cubicBezTo>
                  <a:cubicBezTo>
                    <a:pt x="-21219" y="7143899"/>
                    <a:pt x="67271" y="6815092"/>
                    <a:pt x="0" y="6638375"/>
                  </a:cubicBezTo>
                  <a:cubicBezTo>
                    <a:pt x="-67271" y="6461658"/>
                    <a:pt x="8523" y="6289312"/>
                    <a:pt x="0" y="6189958"/>
                  </a:cubicBezTo>
                  <a:cubicBezTo>
                    <a:pt x="-8523" y="6090604"/>
                    <a:pt x="26731" y="5966129"/>
                    <a:pt x="0" y="5812343"/>
                  </a:cubicBezTo>
                  <a:cubicBezTo>
                    <a:pt x="-26731" y="5658558"/>
                    <a:pt x="30734" y="5493783"/>
                    <a:pt x="0" y="5363926"/>
                  </a:cubicBezTo>
                  <a:cubicBezTo>
                    <a:pt x="-30734" y="5234069"/>
                    <a:pt x="31968" y="5047513"/>
                    <a:pt x="0" y="4844707"/>
                  </a:cubicBezTo>
                  <a:cubicBezTo>
                    <a:pt x="-31968" y="4641901"/>
                    <a:pt x="16718" y="4539219"/>
                    <a:pt x="0" y="4254684"/>
                  </a:cubicBezTo>
                  <a:cubicBezTo>
                    <a:pt x="-16718" y="3970149"/>
                    <a:pt x="50389" y="3997555"/>
                    <a:pt x="0" y="3806267"/>
                  </a:cubicBezTo>
                  <a:cubicBezTo>
                    <a:pt x="-50389" y="3614979"/>
                    <a:pt x="36681" y="3307289"/>
                    <a:pt x="0" y="3074639"/>
                  </a:cubicBezTo>
                  <a:cubicBezTo>
                    <a:pt x="-36681" y="2841989"/>
                    <a:pt x="47185" y="2774910"/>
                    <a:pt x="0" y="2484616"/>
                  </a:cubicBezTo>
                  <a:cubicBezTo>
                    <a:pt x="-47185" y="2194322"/>
                    <a:pt x="59600" y="1966100"/>
                    <a:pt x="0" y="1752989"/>
                  </a:cubicBezTo>
                  <a:cubicBezTo>
                    <a:pt x="-59600" y="1539878"/>
                    <a:pt x="12090" y="1316812"/>
                    <a:pt x="0" y="1186567"/>
                  </a:cubicBezTo>
                  <a:close/>
                </a:path>
              </a:pathLst>
            </a:custGeom>
            <a:noFill/>
            <a:ln>
              <a:solidFill>
                <a:srgbClr val="FC5C3D"/>
              </a:solidFill>
              <a:prstDash val="dash"/>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82655191-9451-7DCF-541C-9AA866F9B01A}"/>
                </a:ext>
              </a:extLst>
            </p:cNvPr>
            <p:cNvSpPr/>
            <p:nvPr/>
          </p:nvSpPr>
          <p:spPr>
            <a:xfrm>
              <a:off x="13520057" y="15803743"/>
              <a:ext cx="5860505" cy="929980"/>
            </a:xfrm>
            <a:prstGeom prst="roundRect">
              <a:avLst/>
            </a:prstGeom>
            <a:solidFill>
              <a:srgbClr val="FC5C3D"/>
            </a:solidFill>
            <a:ln>
              <a:solidFill>
                <a:srgbClr val="FC5C3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4000" dirty="0">
                  <a:solidFill>
                    <a:schemeClr val="bg1"/>
                  </a:solidFill>
                  <a:latin typeface="Verdana" panose="020B0604030504040204" pitchFamily="34" charset="0"/>
                  <a:ea typeface="Verdana" panose="020B0604030504040204" pitchFamily="34" charset="0"/>
                </a:rPr>
                <a:t>New IBP pathway</a:t>
              </a:r>
            </a:p>
          </p:txBody>
        </p:sp>
        <p:sp>
          <p:nvSpPr>
            <p:cNvPr id="11" name="Rectangle: Rounded Corners 10">
              <a:extLst>
                <a:ext uri="{FF2B5EF4-FFF2-40B4-BE49-F238E27FC236}">
                  <a16:creationId xmlns:a16="http://schemas.microsoft.com/office/drawing/2014/main" id="{87CBBDFA-F906-B370-48C9-EEAF143FE5BF}"/>
                </a:ext>
              </a:extLst>
            </p:cNvPr>
            <p:cNvSpPr/>
            <p:nvPr/>
          </p:nvSpPr>
          <p:spPr>
            <a:xfrm>
              <a:off x="13520058" y="17112516"/>
              <a:ext cx="1698172" cy="4329957"/>
            </a:xfrm>
            <a:prstGeom prst="roundRect">
              <a:avLst/>
            </a:prstGeom>
            <a:solidFill>
              <a:srgbClr val="FC5C3D"/>
            </a:solidFill>
            <a:ln>
              <a:solidFill>
                <a:srgbClr val="FC5C3D"/>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GB" sz="4000" dirty="0">
                  <a:solidFill>
                    <a:schemeClr val="bg1"/>
                  </a:solidFill>
                  <a:latin typeface="Verdana" panose="020B0604030504040204" pitchFamily="34" charset="0"/>
                  <a:ea typeface="Verdana" panose="020B0604030504040204" pitchFamily="34" charset="0"/>
                </a:rPr>
                <a:t>Public Awareness</a:t>
              </a:r>
            </a:p>
          </p:txBody>
        </p:sp>
        <p:sp>
          <p:nvSpPr>
            <p:cNvPr id="12" name="Rectangle: Rounded Corners 11">
              <a:extLst>
                <a:ext uri="{FF2B5EF4-FFF2-40B4-BE49-F238E27FC236}">
                  <a16:creationId xmlns:a16="http://schemas.microsoft.com/office/drawing/2014/main" id="{C487FB21-2092-00E0-DAB5-2BCDC888E27C}"/>
                </a:ext>
              </a:extLst>
            </p:cNvPr>
            <p:cNvSpPr/>
            <p:nvPr/>
          </p:nvSpPr>
          <p:spPr>
            <a:xfrm>
              <a:off x="15631888" y="17158441"/>
              <a:ext cx="1698172" cy="4329958"/>
            </a:xfrm>
            <a:prstGeom prst="roundRect">
              <a:avLst/>
            </a:prstGeom>
            <a:solidFill>
              <a:srgbClr val="FC5C3D"/>
            </a:solidFill>
            <a:ln>
              <a:solidFill>
                <a:srgbClr val="FC5C3D"/>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GB" sz="4000" dirty="0">
                  <a:solidFill>
                    <a:schemeClr val="bg1"/>
                  </a:solidFill>
                  <a:latin typeface="Verdana" panose="020B0604030504040204" pitchFamily="34" charset="0"/>
                  <a:ea typeface="Verdana" panose="020B0604030504040204" pitchFamily="34" charset="0"/>
                </a:rPr>
                <a:t>HCP education</a:t>
              </a:r>
            </a:p>
          </p:txBody>
        </p:sp>
        <p:sp>
          <p:nvSpPr>
            <p:cNvPr id="13" name="Rectangle: Rounded Corners 12">
              <a:extLst>
                <a:ext uri="{FF2B5EF4-FFF2-40B4-BE49-F238E27FC236}">
                  <a16:creationId xmlns:a16="http://schemas.microsoft.com/office/drawing/2014/main" id="{6F051D04-7CE7-FA8E-3A34-538A9C0F9561}"/>
                </a:ext>
              </a:extLst>
            </p:cNvPr>
            <p:cNvSpPr/>
            <p:nvPr/>
          </p:nvSpPr>
          <p:spPr>
            <a:xfrm>
              <a:off x="17682390" y="17158440"/>
              <a:ext cx="1698172" cy="4329959"/>
            </a:xfrm>
            <a:prstGeom prst="roundRect">
              <a:avLst/>
            </a:prstGeom>
            <a:solidFill>
              <a:srgbClr val="FC5C3D"/>
            </a:solidFill>
            <a:ln>
              <a:solidFill>
                <a:srgbClr val="FC5C3D"/>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GB" sz="4000" dirty="0">
                  <a:solidFill>
                    <a:schemeClr val="bg1"/>
                  </a:solidFill>
                  <a:latin typeface="Verdana" panose="020B0604030504040204" pitchFamily="34" charset="0"/>
                  <a:ea typeface="Verdana" panose="020B0604030504040204" pitchFamily="34" charset="0"/>
                </a:rPr>
                <a:t>Assessment in rheumatology</a:t>
              </a:r>
            </a:p>
          </p:txBody>
        </p:sp>
        <p:sp>
          <p:nvSpPr>
            <p:cNvPr id="14" name="Rectangle: Rounded Corners 13">
              <a:extLst>
                <a:ext uri="{FF2B5EF4-FFF2-40B4-BE49-F238E27FC236}">
                  <a16:creationId xmlns:a16="http://schemas.microsoft.com/office/drawing/2014/main" id="{B6CD372E-C30A-27DC-38D5-FA1389310634}"/>
                </a:ext>
              </a:extLst>
            </p:cNvPr>
            <p:cNvSpPr/>
            <p:nvPr/>
          </p:nvSpPr>
          <p:spPr>
            <a:xfrm>
              <a:off x="13550721" y="21834245"/>
              <a:ext cx="5860505" cy="1352326"/>
            </a:xfrm>
            <a:prstGeom prst="roundRect">
              <a:avLst/>
            </a:prstGeom>
            <a:solidFill>
              <a:srgbClr val="FC5C3D"/>
            </a:solidFill>
            <a:ln>
              <a:solidFill>
                <a:srgbClr val="FC5C3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4000" dirty="0">
                  <a:solidFill>
                    <a:schemeClr val="bg1"/>
                  </a:solidFill>
                  <a:latin typeface="Verdana" panose="020B0604030504040204" pitchFamily="34" charset="0"/>
                  <a:ea typeface="Verdana" panose="020B0604030504040204" pitchFamily="34" charset="0"/>
                </a:rPr>
                <a:t>New Inflammatory Back Pain Clinic</a:t>
              </a:r>
            </a:p>
          </p:txBody>
        </p:sp>
        <p:sp>
          <p:nvSpPr>
            <p:cNvPr id="16" name="TextBox 15">
              <a:extLst>
                <a:ext uri="{FF2B5EF4-FFF2-40B4-BE49-F238E27FC236}">
                  <a16:creationId xmlns:a16="http://schemas.microsoft.com/office/drawing/2014/main" id="{9F41DC56-E0BA-F839-AB57-16FCE7A04B2D}"/>
                </a:ext>
              </a:extLst>
            </p:cNvPr>
            <p:cNvSpPr txBox="1"/>
            <p:nvPr/>
          </p:nvSpPr>
          <p:spPr>
            <a:xfrm>
              <a:off x="12763223" y="23676546"/>
              <a:ext cx="7119257" cy="512576"/>
            </a:xfrm>
            <a:prstGeom prst="rect">
              <a:avLst/>
            </a:prstGeom>
            <a:noFill/>
          </p:spPr>
          <p:txBody>
            <a:bodyPr wrap="square">
              <a:spAutoFit/>
            </a:bodyPr>
            <a:lstStyle/>
            <a:p>
              <a:pPr marL="124843" indent="-124843" algn="ctr" defTabSz="669712" fontAlgn="base" hangingPunct="0">
                <a:lnSpc>
                  <a:spcPct val="107000"/>
                </a:lnSpc>
                <a:spcBef>
                  <a:spcPct val="0"/>
                </a:spcBef>
                <a:defRPr/>
              </a:pPr>
              <a:r>
                <a:rPr lang="de-DE" sz="2800" b="1" dirty="0">
                  <a:solidFill>
                    <a:srgbClr val="000000"/>
                  </a:solidFill>
                  <a:latin typeface="Verdana"/>
                  <a:ea typeface="Calibri" panose="020F0502020204030204" pitchFamily="34" charset="0"/>
                  <a:cs typeface="Verdana"/>
                  <a:sym typeface="Gill Sans" charset="0"/>
                </a:rPr>
                <a:t>Measuring Improvement</a:t>
              </a:r>
            </a:p>
          </p:txBody>
        </p:sp>
        <p:sp>
          <p:nvSpPr>
            <p:cNvPr id="17" name="Arrow: Bent 16">
              <a:extLst>
                <a:ext uri="{FF2B5EF4-FFF2-40B4-BE49-F238E27FC236}">
                  <a16:creationId xmlns:a16="http://schemas.microsoft.com/office/drawing/2014/main" id="{4A1FD9A5-A495-0883-D182-131FFC48D905}"/>
                </a:ext>
              </a:extLst>
            </p:cNvPr>
            <p:cNvSpPr/>
            <p:nvPr/>
          </p:nvSpPr>
          <p:spPr>
            <a:xfrm rot="16200000">
              <a:off x="9412193" y="19787023"/>
              <a:ext cx="7858238" cy="418819"/>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18" name="Arrow: Bent 17">
              <a:extLst>
                <a:ext uri="{FF2B5EF4-FFF2-40B4-BE49-F238E27FC236}">
                  <a16:creationId xmlns:a16="http://schemas.microsoft.com/office/drawing/2014/main" id="{8DE098E5-8F4F-44DE-A418-51EEE2194AA6}"/>
                </a:ext>
              </a:extLst>
            </p:cNvPr>
            <p:cNvSpPr/>
            <p:nvPr/>
          </p:nvSpPr>
          <p:spPr>
            <a:xfrm rot="5400000" flipH="1">
              <a:off x="15630189" y="19794305"/>
              <a:ext cx="7858238" cy="418819"/>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grpSp>
      <p:sp>
        <p:nvSpPr>
          <p:cNvPr id="21" name="TextBox 20">
            <a:extLst>
              <a:ext uri="{FF2B5EF4-FFF2-40B4-BE49-F238E27FC236}">
                <a16:creationId xmlns:a16="http://schemas.microsoft.com/office/drawing/2014/main" id="{DC4CC28B-1AE7-396B-4889-A892EAD06245}"/>
              </a:ext>
            </a:extLst>
          </p:cNvPr>
          <p:cNvSpPr txBox="1"/>
          <p:nvPr/>
        </p:nvSpPr>
        <p:spPr>
          <a:xfrm>
            <a:off x="19781519" y="12970927"/>
            <a:ext cx="9125178" cy="13891175"/>
          </a:xfrm>
          <a:prstGeom prst="rect">
            <a:avLst/>
          </a:prstGeom>
          <a:noFill/>
        </p:spPr>
        <p:txBody>
          <a:bodyPr wrap="square">
            <a:spAutoFit/>
          </a:bodyPr>
          <a:lstStyle/>
          <a:p>
            <a:pPr algn="ctr">
              <a:spcBef>
                <a:spcPts val="1500"/>
              </a:spcBef>
              <a:spcAft>
                <a:spcPts val="1500"/>
              </a:spcAft>
            </a:pPr>
            <a:r>
              <a:rPr lang="en-GB" sz="2400" b="1" dirty="0">
                <a:solidFill>
                  <a:srgbClr val="000000"/>
                </a:solidFill>
                <a:effectLst/>
                <a:highlight>
                  <a:srgbClr val="FFFFFF"/>
                </a:highlight>
                <a:latin typeface="Verdana" panose="020B0604030504040204" pitchFamily="34" charset="0"/>
                <a:ea typeface="Verdana" panose="020B0604030504040204" pitchFamily="34" charset="0"/>
                <a:cs typeface="Segoe UI" panose="020B0502040204020203" pitchFamily="34" charset="0"/>
              </a:rPr>
              <a:t>Raising Awareness in Healthcare Professionals</a:t>
            </a:r>
            <a:endParaRPr lang="de-DE" sz="2400" b="1" dirty="0">
              <a:solidFill>
                <a:srgbClr val="000000"/>
              </a:solidFill>
              <a:latin typeface="Verdana" panose="020B0604030504040204" pitchFamily="34" charset="0"/>
              <a:ea typeface="Verdana" panose="020B0604030504040204" pitchFamily="34" charset="0"/>
              <a:cs typeface="Verdana"/>
              <a:sym typeface="Gill Sans" charset="0"/>
            </a:endParaRPr>
          </a:p>
          <a:p>
            <a:pPr>
              <a:spcBef>
                <a:spcPts val="1500"/>
              </a:spcBef>
              <a:spcAft>
                <a:spcPts val="1500"/>
              </a:spcAft>
            </a:pPr>
            <a:r>
              <a:rPr lang="en-GB" sz="2400" dirty="0">
                <a:solidFill>
                  <a:srgbClr val="000000"/>
                </a:solidFill>
                <a:effectLst/>
                <a:highlight>
                  <a:srgbClr val="FFFFFF"/>
                </a:highlight>
                <a:latin typeface="Verdana" panose="020B0604030504040204" pitchFamily="34" charset="0"/>
                <a:ea typeface="Verdana" panose="020B0604030504040204" pitchFamily="34" charset="0"/>
                <a:cs typeface="Segoe UI" panose="020B0502040204020203" pitchFamily="34" charset="0"/>
              </a:rPr>
              <a:t>Education sessions, targeting primary and secondary care professionals, aim to improve awareness and understanding of axial </a:t>
            </a:r>
            <a:r>
              <a:rPr lang="en-GB" sz="2400" dirty="0" err="1">
                <a:solidFill>
                  <a:srgbClr val="000000"/>
                </a:solidFill>
                <a:effectLst/>
                <a:highlight>
                  <a:srgbClr val="FFFFFF"/>
                </a:highlight>
                <a:latin typeface="Verdana" panose="020B0604030504040204" pitchFamily="34" charset="0"/>
                <a:ea typeface="Verdana" panose="020B0604030504040204" pitchFamily="34" charset="0"/>
                <a:cs typeface="Segoe UI" panose="020B0502040204020203" pitchFamily="34" charset="0"/>
              </a:rPr>
              <a:t>SpA</a:t>
            </a:r>
            <a:r>
              <a:rPr lang="en-GB" sz="2400" dirty="0">
                <a:solidFill>
                  <a:srgbClr val="000000"/>
                </a:solidFill>
                <a:effectLst/>
                <a:highlight>
                  <a:srgbClr val="FFFFFF"/>
                </a:highlight>
                <a:latin typeface="Verdana" panose="020B0604030504040204" pitchFamily="34" charset="0"/>
                <a:ea typeface="Verdana" panose="020B0604030504040204" pitchFamily="34" charset="0"/>
                <a:cs typeface="Segoe UI" panose="020B0502040204020203" pitchFamily="34" charset="0"/>
              </a:rPr>
              <a:t>. These sessions, conducted by the pilot team, including </a:t>
            </a:r>
            <a:r>
              <a:rPr lang="en-GB" sz="2400" dirty="0" err="1">
                <a:solidFill>
                  <a:srgbClr val="000000"/>
                </a:solidFill>
                <a:effectLst/>
                <a:highlight>
                  <a:srgbClr val="FFFFFF"/>
                </a:highlight>
                <a:latin typeface="Verdana" panose="020B0604030504040204" pitchFamily="34" charset="0"/>
                <a:ea typeface="Verdana" panose="020B0604030504040204" pitchFamily="34" charset="0"/>
                <a:cs typeface="Segoe UI" panose="020B0502040204020203" pitchFamily="34" charset="0"/>
              </a:rPr>
              <a:t>Dr.</a:t>
            </a:r>
            <a:r>
              <a:rPr lang="en-GB" sz="2400" dirty="0">
                <a:solidFill>
                  <a:srgbClr val="000000"/>
                </a:solidFill>
                <a:effectLst/>
                <a:highlight>
                  <a:srgbClr val="FFFFFF"/>
                </a:highlight>
                <a:latin typeface="Verdana" panose="020B0604030504040204" pitchFamily="34" charset="0"/>
                <a:ea typeface="Verdana" panose="020B0604030504040204" pitchFamily="34" charset="0"/>
                <a:cs typeface="Segoe UI" panose="020B0502040204020203" pitchFamily="34" charset="0"/>
              </a:rPr>
              <a:t> Neil Heron and Niamh Kennedy, equip healthcare professionals with the knowledge and tools necessary for early identification and referral of suspected axial </a:t>
            </a:r>
            <a:r>
              <a:rPr lang="en-GB" sz="2400" dirty="0" err="1">
                <a:solidFill>
                  <a:srgbClr val="000000"/>
                </a:solidFill>
                <a:effectLst/>
                <a:highlight>
                  <a:srgbClr val="FFFFFF"/>
                </a:highlight>
                <a:latin typeface="Verdana" panose="020B0604030504040204" pitchFamily="34" charset="0"/>
                <a:ea typeface="Verdana" panose="020B0604030504040204" pitchFamily="34" charset="0"/>
                <a:cs typeface="Segoe UI" panose="020B0502040204020203" pitchFamily="34" charset="0"/>
              </a:rPr>
              <a:t>SpA</a:t>
            </a:r>
            <a:r>
              <a:rPr lang="en-GB" sz="2400" dirty="0">
                <a:solidFill>
                  <a:srgbClr val="000000"/>
                </a:solidFill>
                <a:effectLst/>
                <a:highlight>
                  <a:srgbClr val="FFFFFF"/>
                </a:highlight>
                <a:latin typeface="Verdana" panose="020B0604030504040204" pitchFamily="34" charset="0"/>
                <a:ea typeface="Verdana" panose="020B0604030504040204" pitchFamily="34" charset="0"/>
                <a:cs typeface="Segoe UI" panose="020B0502040204020203" pitchFamily="34" charset="0"/>
              </a:rPr>
              <a:t> cases.</a:t>
            </a:r>
          </a:p>
          <a:p>
            <a:pPr algn="ctr">
              <a:spcBef>
                <a:spcPts val="1500"/>
              </a:spcBef>
              <a:spcAft>
                <a:spcPts val="1500"/>
              </a:spcAft>
            </a:pPr>
            <a:r>
              <a:rPr lang="en-GB" sz="2400" b="1" dirty="0">
                <a:solidFill>
                  <a:srgbClr val="000000"/>
                </a:solidFill>
                <a:effectLst/>
                <a:highlight>
                  <a:srgbClr val="FFFFFF"/>
                </a:highlight>
                <a:latin typeface="Verdana" panose="020B0604030504040204" pitchFamily="34" charset="0"/>
                <a:ea typeface="Verdana" panose="020B0604030504040204" pitchFamily="34" charset="0"/>
                <a:cs typeface="Segoe UI" panose="020B0502040204020203" pitchFamily="34" charset="0"/>
              </a:rPr>
              <a:t>A New Inflammatory Back Pain (IBP) Pathway and Clinic</a:t>
            </a:r>
            <a:endParaRPr lang="en-GB" sz="2400" dirty="0">
              <a:effectLst/>
              <a:highlight>
                <a:srgbClr val="FFFFFF"/>
              </a:highlight>
              <a:latin typeface="Verdana" panose="020B0604030504040204" pitchFamily="34" charset="0"/>
              <a:ea typeface="Verdana" panose="020B0604030504040204" pitchFamily="34" charset="0"/>
            </a:endParaRPr>
          </a:p>
          <a:p>
            <a:pPr>
              <a:spcBef>
                <a:spcPts val="1500"/>
              </a:spcBef>
              <a:spcAft>
                <a:spcPts val="1500"/>
              </a:spcAft>
            </a:pPr>
            <a:r>
              <a:rPr lang="en-GB" sz="2400" dirty="0">
                <a:solidFill>
                  <a:srgbClr val="000000"/>
                </a:solidFill>
                <a:effectLst/>
                <a:highlight>
                  <a:srgbClr val="FFFFFF"/>
                </a:highlight>
                <a:latin typeface="Verdana" panose="020B0604030504040204" pitchFamily="34" charset="0"/>
                <a:ea typeface="Verdana" panose="020B0604030504040204" pitchFamily="34" charset="0"/>
                <a:cs typeface="Segoe UI" panose="020B0502040204020203" pitchFamily="34" charset="0"/>
              </a:rPr>
              <a:t>The Belfast Health &amp; Social Care Trust has initiated a dedicated clinic for inflammatory back pain led by </a:t>
            </a:r>
            <a:r>
              <a:rPr lang="en-GB" sz="2400" dirty="0" err="1">
                <a:solidFill>
                  <a:srgbClr val="000000"/>
                </a:solidFill>
                <a:effectLst/>
                <a:highlight>
                  <a:srgbClr val="FFFFFF"/>
                </a:highlight>
                <a:latin typeface="Verdana" panose="020B0604030504040204" pitchFamily="34" charset="0"/>
                <a:ea typeface="Verdana" panose="020B0604030504040204" pitchFamily="34" charset="0"/>
                <a:cs typeface="Segoe UI" panose="020B0502040204020203" pitchFamily="34" charset="0"/>
              </a:rPr>
              <a:t>Dr.</a:t>
            </a:r>
            <a:r>
              <a:rPr lang="en-GB" sz="2400" dirty="0">
                <a:solidFill>
                  <a:srgbClr val="000000"/>
                </a:solidFill>
                <a:effectLst/>
                <a:highlight>
                  <a:srgbClr val="FFFFFF"/>
                </a:highlight>
                <a:latin typeface="Verdana" panose="020B0604030504040204" pitchFamily="34" charset="0"/>
                <a:ea typeface="Verdana" panose="020B0604030504040204" pitchFamily="34" charset="0"/>
                <a:cs typeface="Segoe UI" panose="020B0502040204020203" pitchFamily="34" charset="0"/>
              </a:rPr>
              <a:t> Adrian Pendleton. This monthly clinic, launched in November 2023, focuses on expedited assessment and management of new patient referrals, aligning with the newly implemented IBP pathway.</a:t>
            </a:r>
            <a:endParaRPr lang="en-GB" sz="2400" dirty="0">
              <a:effectLst/>
              <a:highlight>
                <a:srgbClr val="FFFFFF"/>
              </a:highlight>
              <a:latin typeface="Verdana" panose="020B0604030504040204" pitchFamily="34" charset="0"/>
              <a:ea typeface="Verdana" panose="020B0604030504040204" pitchFamily="34" charset="0"/>
            </a:endParaRPr>
          </a:p>
          <a:p>
            <a:pPr algn="ctr">
              <a:spcBef>
                <a:spcPts val="1500"/>
              </a:spcBef>
              <a:spcAft>
                <a:spcPts val="1500"/>
              </a:spcAft>
            </a:pPr>
            <a:r>
              <a:rPr lang="en-GB" sz="2400" b="1" dirty="0">
                <a:solidFill>
                  <a:srgbClr val="000000"/>
                </a:solidFill>
                <a:effectLst/>
                <a:highlight>
                  <a:srgbClr val="FFFFFF"/>
                </a:highlight>
                <a:latin typeface="Verdana" panose="020B0604030504040204" pitchFamily="34" charset="0"/>
                <a:ea typeface="Verdana" panose="020B0604030504040204" pitchFamily="34" charset="0"/>
                <a:cs typeface="Segoe UI" panose="020B0502040204020203" pitchFamily="34" charset="0"/>
              </a:rPr>
              <a:t>Improving Assessment Within Rheumatology</a:t>
            </a:r>
            <a:endParaRPr lang="en-GB" sz="2400" dirty="0">
              <a:effectLst/>
              <a:highlight>
                <a:srgbClr val="FFFFFF"/>
              </a:highlight>
              <a:latin typeface="Verdana" panose="020B0604030504040204" pitchFamily="34" charset="0"/>
              <a:ea typeface="Verdana" panose="020B0604030504040204" pitchFamily="34" charset="0"/>
            </a:endParaRPr>
          </a:p>
          <a:p>
            <a:pPr>
              <a:spcBef>
                <a:spcPts val="1500"/>
              </a:spcBef>
              <a:spcAft>
                <a:spcPts val="1500"/>
              </a:spcAft>
            </a:pPr>
            <a:r>
              <a:rPr lang="en-GB" sz="2400" dirty="0">
                <a:solidFill>
                  <a:srgbClr val="000000"/>
                </a:solidFill>
                <a:effectLst/>
                <a:highlight>
                  <a:srgbClr val="FFFFFF"/>
                </a:highlight>
                <a:latin typeface="Verdana" panose="020B0604030504040204" pitchFamily="34" charset="0"/>
                <a:ea typeface="Verdana" panose="020B0604030504040204" pitchFamily="34" charset="0"/>
                <a:cs typeface="Segoe UI" panose="020B0502040204020203" pitchFamily="34" charset="0"/>
              </a:rPr>
              <a:t>The new axial </a:t>
            </a:r>
            <a:r>
              <a:rPr lang="en-GB" sz="2400" dirty="0" err="1">
                <a:solidFill>
                  <a:srgbClr val="000000"/>
                </a:solidFill>
                <a:effectLst/>
                <a:highlight>
                  <a:srgbClr val="FFFFFF"/>
                </a:highlight>
                <a:latin typeface="Verdana" panose="020B0604030504040204" pitchFamily="34" charset="0"/>
                <a:ea typeface="Verdana" panose="020B0604030504040204" pitchFamily="34" charset="0"/>
                <a:cs typeface="Segoe UI" panose="020B0502040204020203" pitchFamily="34" charset="0"/>
              </a:rPr>
              <a:t>SpA</a:t>
            </a:r>
            <a:r>
              <a:rPr lang="en-GB" sz="2400" dirty="0">
                <a:solidFill>
                  <a:srgbClr val="000000"/>
                </a:solidFill>
                <a:effectLst/>
                <a:highlight>
                  <a:srgbClr val="FFFFFF"/>
                </a:highlight>
                <a:latin typeface="Verdana" panose="020B0604030504040204" pitchFamily="34" charset="0"/>
                <a:ea typeface="Verdana" panose="020B0604030504040204" pitchFamily="34" charset="0"/>
                <a:cs typeface="Segoe UI" panose="020B0502040204020203" pitchFamily="34" charset="0"/>
              </a:rPr>
              <a:t> clinic adopts a comprehensive approach to diagnosis, integrating clinical evaluation, laboratory tests, and advanced imaging techniques. By consolidating diagnostic information, the clinic facilitates timely and accurate diagnoses, enabling prompt initiation of appropriate treatment modalities.</a:t>
            </a:r>
            <a:endParaRPr lang="en-GB" sz="2400" dirty="0">
              <a:effectLst/>
              <a:highlight>
                <a:srgbClr val="FFFFFF"/>
              </a:highlight>
              <a:latin typeface="Verdana" panose="020B0604030504040204" pitchFamily="34" charset="0"/>
              <a:ea typeface="Verdana" panose="020B0604030504040204" pitchFamily="34" charset="0"/>
            </a:endParaRPr>
          </a:p>
          <a:p>
            <a:pPr algn="ctr">
              <a:spcBef>
                <a:spcPts val="1500"/>
              </a:spcBef>
              <a:spcAft>
                <a:spcPts val="1500"/>
              </a:spcAft>
            </a:pPr>
            <a:r>
              <a:rPr lang="en-GB" sz="2400" b="1" dirty="0">
                <a:solidFill>
                  <a:srgbClr val="000000"/>
                </a:solidFill>
                <a:effectLst/>
                <a:highlight>
                  <a:srgbClr val="FFFFFF"/>
                </a:highlight>
                <a:latin typeface="Verdana" panose="020B0604030504040204" pitchFamily="34" charset="0"/>
                <a:ea typeface="Verdana" panose="020B0604030504040204" pitchFamily="34" charset="0"/>
                <a:cs typeface="Segoe UI" panose="020B0502040204020203" pitchFamily="34" charset="0"/>
              </a:rPr>
              <a:t>Measuring Improvement</a:t>
            </a:r>
            <a:endParaRPr lang="en-GB" sz="2400" dirty="0">
              <a:effectLst/>
              <a:highlight>
                <a:srgbClr val="FFFFFF"/>
              </a:highlight>
              <a:latin typeface="Verdana" panose="020B0604030504040204" pitchFamily="34" charset="0"/>
              <a:ea typeface="Verdana" panose="020B0604030504040204" pitchFamily="34" charset="0"/>
            </a:endParaRPr>
          </a:p>
          <a:p>
            <a:pPr>
              <a:spcBef>
                <a:spcPts val="1500"/>
              </a:spcBef>
              <a:spcAft>
                <a:spcPts val="1500"/>
              </a:spcAft>
            </a:pPr>
            <a:r>
              <a:rPr lang="en-GB" sz="2400" dirty="0">
                <a:solidFill>
                  <a:srgbClr val="000000"/>
                </a:solidFill>
                <a:effectLst/>
                <a:highlight>
                  <a:srgbClr val="FFFFFF"/>
                </a:highlight>
                <a:latin typeface="Verdana" panose="020B0604030504040204" pitchFamily="34" charset="0"/>
                <a:ea typeface="Verdana" panose="020B0604030504040204" pitchFamily="34" charset="0"/>
                <a:cs typeface="Segoe UI" panose="020B0502040204020203" pitchFamily="34" charset="0"/>
              </a:rPr>
              <a:t>Key performance indicators, aligned with the patient journey and IBP pathway, will be utilised to measure the impact of the pilot project. These metrics include average time to diagnosis, average waiting times, referral volumes, and patient satisfaction.</a:t>
            </a:r>
            <a:endParaRPr lang="en-GB" sz="2400" dirty="0">
              <a:effectLst/>
              <a:highlight>
                <a:srgbClr val="FFFFFF"/>
              </a:highlight>
              <a:latin typeface="Verdana" panose="020B0604030504040204" pitchFamily="34" charset="0"/>
              <a:ea typeface="Verdana" panose="020B0604030504040204" pitchFamily="34" charset="0"/>
            </a:endParaRPr>
          </a:p>
        </p:txBody>
      </p:sp>
      <p:sp>
        <p:nvSpPr>
          <p:cNvPr id="22" name="Rectangle: Rounded Corners 21">
            <a:extLst>
              <a:ext uri="{FF2B5EF4-FFF2-40B4-BE49-F238E27FC236}">
                <a16:creationId xmlns:a16="http://schemas.microsoft.com/office/drawing/2014/main" id="{87F1C56B-2A72-B19B-67D2-5D0A576ECE1A}"/>
              </a:ext>
            </a:extLst>
          </p:cNvPr>
          <p:cNvSpPr/>
          <p:nvPr/>
        </p:nvSpPr>
        <p:spPr>
          <a:xfrm>
            <a:off x="19673841" y="12629911"/>
            <a:ext cx="9232856" cy="14387118"/>
          </a:xfrm>
          <a:custGeom>
            <a:avLst/>
            <a:gdLst>
              <a:gd name="connsiteX0" fmla="*/ 0 w 9232856"/>
              <a:gd name="connsiteY0" fmla="*/ 1538840 h 14387118"/>
              <a:gd name="connsiteX1" fmla="*/ 1538840 w 9232856"/>
              <a:gd name="connsiteY1" fmla="*/ 0 h 14387118"/>
              <a:gd name="connsiteX2" fmla="*/ 2221505 w 9232856"/>
              <a:gd name="connsiteY2" fmla="*/ 0 h 14387118"/>
              <a:gd name="connsiteX3" fmla="*/ 2719515 w 9232856"/>
              <a:gd name="connsiteY3" fmla="*/ 0 h 14387118"/>
              <a:gd name="connsiteX4" fmla="*/ 3155973 w 9232856"/>
              <a:gd name="connsiteY4" fmla="*/ 0 h 14387118"/>
              <a:gd name="connsiteX5" fmla="*/ 3777086 w 9232856"/>
              <a:gd name="connsiteY5" fmla="*/ 0 h 14387118"/>
              <a:gd name="connsiteX6" fmla="*/ 4275096 w 9232856"/>
              <a:gd name="connsiteY6" fmla="*/ 0 h 14387118"/>
              <a:gd name="connsiteX7" fmla="*/ 4957760 w 9232856"/>
              <a:gd name="connsiteY7" fmla="*/ 0 h 14387118"/>
              <a:gd name="connsiteX8" fmla="*/ 5394218 w 9232856"/>
              <a:gd name="connsiteY8" fmla="*/ 0 h 14387118"/>
              <a:gd name="connsiteX9" fmla="*/ 6076883 w 9232856"/>
              <a:gd name="connsiteY9" fmla="*/ 0 h 14387118"/>
              <a:gd name="connsiteX10" fmla="*/ 6451790 w 9232856"/>
              <a:gd name="connsiteY10" fmla="*/ 0 h 14387118"/>
              <a:gd name="connsiteX11" fmla="*/ 7011351 w 9232856"/>
              <a:gd name="connsiteY11" fmla="*/ 0 h 14387118"/>
              <a:gd name="connsiteX12" fmla="*/ 7694016 w 9232856"/>
              <a:gd name="connsiteY12" fmla="*/ 0 h 14387118"/>
              <a:gd name="connsiteX13" fmla="*/ 9232856 w 9232856"/>
              <a:gd name="connsiteY13" fmla="*/ 1538840 h 14387118"/>
              <a:gd name="connsiteX14" fmla="*/ 9232856 w 9232856"/>
              <a:gd name="connsiteY14" fmla="*/ 2134074 h 14387118"/>
              <a:gd name="connsiteX15" fmla="*/ 9232856 w 9232856"/>
              <a:gd name="connsiteY15" fmla="*/ 2503118 h 14387118"/>
              <a:gd name="connsiteX16" fmla="*/ 9232856 w 9232856"/>
              <a:gd name="connsiteY16" fmla="*/ 3098352 h 14387118"/>
              <a:gd name="connsiteX17" fmla="*/ 9232856 w 9232856"/>
              <a:gd name="connsiteY17" fmla="*/ 3919774 h 14387118"/>
              <a:gd name="connsiteX18" fmla="*/ 9232856 w 9232856"/>
              <a:gd name="connsiteY18" fmla="*/ 4515008 h 14387118"/>
              <a:gd name="connsiteX19" fmla="*/ 9232856 w 9232856"/>
              <a:gd name="connsiteY19" fmla="*/ 4770958 h 14387118"/>
              <a:gd name="connsiteX20" fmla="*/ 9232856 w 9232856"/>
              <a:gd name="connsiteY20" fmla="*/ 5140003 h 14387118"/>
              <a:gd name="connsiteX21" fmla="*/ 9232856 w 9232856"/>
              <a:gd name="connsiteY21" fmla="*/ 5961425 h 14387118"/>
              <a:gd name="connsiteX22" fmla="*/ 9232856 w 9232856"/>
              <a:gd name="connsiteY22" fmla="*/ 6556659 h 14387118"/>
              <a:gd name="connsiteX23" fmla="*/ 9232856 w 9232856"/>
              <a:gd name="connsiteY23" fmla="*/ 6925704 h 14387118"/>
              <a:gd name="connsiteX24" fmla="*/ 9232856 w 9232856"/>
              <a:gd name="connsiteY24" fmla="*/ 7520937 h 14387118"/>
              <a:gd name="connsiteX25" fmla="*/ 9232856 w 9232856"/>
              <a:gd name="connsiteY25" fmla="*/ 7776888 h 14387118"/>
              <a:gd name="connsiteX26" fmla="*/ 9232856 w 9232856"/>
              <a:gd name="connsiteY26" fmla="*/ 8032838 h 14387118"/>
              <a:gd name="connsiteX27" fmla="*/ 9232856 w 9232856"/>
              <a:gd name="connsiteY27" fmla="*/ 8628072 h 14387118"/>
              <a:gd name="connsiteX28" fmla="*/ 9232856 w 9232856"/>
              <a:gd name="connsiteY28" fmla="*/ 8997117 h 14387118"/>
              <a:gd name="connsiteX29" fmla="*/ 9232856 w 9232856"/>
              <a:gd name="connsiteY29" fmla="*/ 9705445 h 14387118"/>
              <a:gd name="connsiteX30" fmla="*/ 9232856 w 9232856"/>
              <a:gd name="connsiteY30" fmla="*/ 10074490 h 14387118"/>
              <a:gd name="connsiteX31" fmla="*/ 9232856 w 9232856"/>
              <a:gd name="connsiteY31" fmla="*/ 10782817 h 14387118"/>
              <a:gd name="connsiteX32" fmla="*/ 9232856 w 9232856"/>
              <a:gd name="connsiteY32" fmla="*/ 11038768 h 14387118"/>
              <a:gd name="connsiteX33" fmla="*/ 9232856 w 9232856"/>
              <a:gd name="connsiteY33" fmla="*/ 11747096 h 14387118"/>
              <a:gd name="connsiteX34" fmla="*/ 9232856 w 9232856"/>
              <a:gd name="connsiteY34" fmla="*/ 12116141 h 14387118"/>
              <a:gd name="connsiteX35" fmla="*/ 9232856 w 9232856"/>
              <a:gd name="connsiteY35" fmla="*/ 12848278 h 14387118"/>
              <a:gd name="connsiteX36" fmla="*/ 7694016 w 9232856"/>
              <a:gd name="connsiteY36" fmla="*/ 14387118 h 14387118"/>
              <a:gd name="connsiteX37" fmla="*/ 7257558 w 9232856"/>
              <a:gd name="connsiteY37" fmla="*/ 14387118 h 14387118"/>
              <a:gd name="connsiteX38" fmla="*/ 6882652 w 9232856"/>
              <a:gd name="connsiteY38" fmla="*/ 14387118 h 14387118"/>
              <a:gd name="connsiteX39" fmla="*/ 6446194 w 9232856"/>
              <a:gd name="connsiteY39" fmla="*/ 14387118 h 14387118"/>
              <a:gd name="connsiteX40" fmla="*/ 5948184 w 9232856"/>
              <a:gd name="connsiteY40" fmla="*/ 14387118 h 14387118"/>
              <a:gd name="connsiteX41" fmla="*/ 5388623 w 9232856"/>
              <a:gd name="connsiteY41" fmla="*/ 14387118 h 14387118"/>
              <a:gd name="connsiteX42" fmla="*/ 4952165 w 9232856"/>
              <a:gd name="connsiteY42" fmla="*/ 14387118 h 14387118"/>
              <a:gd name="connsiteX43" fmla="*/ 4269500 w 9232856"/>
              <a:gd name="connsiteY43" fmla="*/ 14387118 h 14387118"/>
              <a:gd name="connsiteX44" fmla="*/ 3709938 w 9232856"/>
              <a:gd name="connsiteY44" fmla="*/ 14387118 h 14387118"/>
              <a:gd name="connsiteX45" fmla="*/ 3027273 w 9232856"/>
              <a:gd name="connsiteY45" fmla="*/ 14387118 h 14387118"/>
              <a:gd name="connsiteX46" fmla="*/ 2406160 w 9232856"/>
              <a:gd name="connsiteY46" fmla="*/ 14387118 h 14387118"/>
              <a:gd name="connsiteX47" fmla="*/ 1538840 w 9232856"/>
              <a:gd name="connsiteY47" fmla="*/ 14387118 h 14387118"/>
              <a:gd name="connsiteX48" fmla="*/ 0 w 9232856"/>
              <a:gd name="connsiteY48" fmla="*/ 12848278 h 14387118"/>
              <a:gd name="connsiteX49" fmla="*/ 0 w 9232856"/>
              <a:gd name="connsiteY49" fmla="*/ 12366139 h 14387118"/>
              <a:gd name="connsiteX50" fmla="*/ 0 w 9232856"/>
              <a:gd name="connsiteY50" fmla="*/ 12110188 h 14387118"/>
              <a:gd name="connsiteX51" fmla="*/ 0 w 9232856"/>
              <a:gd name="connsiteY51" fmla="*/ 11288766 h 14387118"/>
              <a:gd name="connsiteX52" fmla="*/ 0 w 9232856"/>
              <a:gd name="connsiteY52" fmla="*/ 10693532 h 14387118"/>
              <a:gd name="connsiteX53" fmla="*/ 0 w 9232856"/>
              <a:gd name="connsiteY53" fmla="*/ 9872110 h 14387118"/>
              <a:gd name="connsiteX54" fmla="*/ 0 w 9232856"/>
              <a:gd name="connsiteY54" fmla="*/ 9389971 h 14387118"/>
              <a:gd name="connsiteX55" fmla="*/ 0 w 9232856"/>
              <a:gd name="connsiteY55" fmla="*/ 9020926 h 14387118"/>
              <a:gd name="connsiteX56" fmla="*/ 0 w 9232856"/>
              <a:gd name="connsiteY56" fmla="*/ 8425693 h 14387118"/>
              <a:gd name="connsiteX57" fmla="*/ 0 w 9232856"/>
              <a:gd name="connsiteY57" fmla="*/ 7717365 h 14387118"/>
              <a:gd name="connsiteX58" fmla="*/ 0 w 9232856"/>
              <a:gd name="connsiteY58" fmla="*/ 6895942 h 14387118"/>
              <a:gd name="connsiteX59" fmla="*/ 0 w 9232856"/>
              <a:gd name="connsiteY59" fmla="*/ 6187614 h 14387118"/>
              <a:gd name="connsiteX60" fmla="*/ 0 w 9232856"/>
              <a:gd name="connsiteY60" fmla="*/ 5366192 h 14387118"/>
              <a:gd name="connsiteX61" fmla="*/ 0 w 9232856"/>
              <a:gd name="connsiteY61" fmla="*/ 4657864 h 14387118"/>
              <a:gd name="connsiteX62" fmla="*/ 0 w 9232856"/>
              <a:gd name="connsiteY62" fmla="*/ 4288819 h 14387118"/>
              <a:gd name="connsiteX63" fmla="*/ 0 w 9232856"/>
              <a:gd name="connsiteY63" fmla="*/ 3580491 h 14387118"/>
              <a:gd name="connsiteX64" fmla="*/ 0 w 9232856"/>
              <a:gd name="connsiteY64" fmla="*/ 3098352 h 14387118"/>
              <a:gd name="connsiteX65" fmla="*/ 0 w 9232856"/>
              <a:gd name="connsiteY65" fmla="*/ 2729307 h 14387118"/>
              <a:gd name="connsiteX66" fmla="*/ 0 w 9232856"/>
              <a:gd name="connsiteY66" fmla="*/ 2473357 h 14387118"/>
              <a:gd name="connsiteX67" fmla="*/ 0 w 9232856"/>
              <a:gd name="connsiteY67" fmla="*/ 2104312 h 14387118"/>
              <a:gd name="connsiteX68" fmla="*/ 0 w 9232856"/>
              <a:gd name="connsiteY68" fmla="*/ 1538840 h 14387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9232856" h="14387118" extrusionOk="0">
                <a:moveTo>
                  <a:pt x="0" y="1538840"/>
                </a:moveTo>
                <a:cubicBezTo>
                  <a:pt x="-193113" y="569845"/>
                  <a:pt x="477284" y="79446"/>
                  <a:pt x="1538840" y="0"/>
                </a:cubicBezTo>
                <a:cubicBezTo>
                  <a:pt x="1813551" y="-70722"/>
                  <a:pt x="2030927" y="70876"/>
                  <a:pt x="2221505" y="0"/>
                </a:cubicBezTo>
                <a:cubicBezTo>
                  <a:pt x="2412083" y="-70876"/>
                  <a:pt x="2523839" y="7455"/>
                  <a:pt x="2719515" y="0"/>
                </a:cubicBezTo>
                <a:cubicBezTo>
                  <a:pt x="2915191" y="-7455"/>
                  <a:pt x="3021547" y="20803"/>
                  <a:pt x="3155973" y="0"/>
                </a:cubicBezTo>
                <a:cubicBezTo>
                  <a:pt x="3290399" y="-20803"/>
                  <a:pt x="3628575" y="8199"/>
                  <a:pt x="3777086" y="0"/>
                </a:cubicBezTo>
                <a:cubicBezTo>
                  <a:pt x="3925597" y="-8199"/>
                  <a:pt x="4159306" y="43533"/>
                  <a:pt x="4275096" y="0"/>
                </a:cubicBezTo>
                <a:cubicBezTo>
                  <a:pt x="4390886" y="-43533"/>
                  <a:pt x="4659693" y="44777"/>
                  <a:pt x="4957760" y="0"/>
                </a:cubicBezTo>
                <a:cubicBezTo>
                  <a:pt x="5255827" y="-44777"/>
                  <a:pt x="5267714" y="18642"/>
                  <a:pt x="5394218" y="0"/>
                </a:cubicBezTo>
                <a:cubicBezTo>
                  <a:pt x="5520722" y="-18642"/>
                  <a:pt x="5755754" y="44595"/>
                  <a:pt x="6076883" y="0"/>
                </a:cubicBezTo>
                <a:cubicBezTo>
                  <a:pt x="6398013" y="-44595"/>
                  <a:pt x="6289842" y="19241"/>
                  <a:pt x="6451790" y="0"/>
                </a:cubicBezTo>
                <a:cubicBezTo>
                  <a:pt x="6613738" y="-19241"/>
                  <a:pt x="6890366" y="2593"/>
                  <a:pt x="7011351" y="0"/>
                </a:cubicBezTo>
                <a:cubicBezTo>
                  <a:pt x="7132336" y="-2593"/>
                  <a:pt x="7422662" y="75103"/>
                  <a:pt x="7694016" y="0"/>
                </a:cubicBezTo>
                <a:cubicBezTo>
                  <a:pt x="8710932" y="-165061"/>
                  <a:pt x="9371940" y="599280"/>
                  <a:pt x="9232856" y="1538840"/>
                </a:cubicBezTo>
                <a:cubicBezTo>
                  <a:pt x="9269622" y="1714353"/>
                  <a:pt x="9230460" y="1997972"/>
                  <a:pt x="9232856" y="2134074"/>
                </a:cubicBezTo>
                <a:cubicBezTo>
                  <a:pt x="9235252" y="2270176"/>
                  <a:pt x="9216793" y="2391341"/>
                  <a:pt x="9232856" y="2503118"/>
                </a:cubicBezTo>
                <a:cubicBezTo>
                  <a:pt x="9248919" y="2614895"/>
                  <a:pt x="9222683" y="2805637"/>
                  <a:pt x="9232856" y="3098352"/>
                </a:cubicBezTo>
                <a:cubicBezTo>
                  <a:pt x="9243029" y="3391067"/>
                  <a:pt x="9168311" y="3598543"/>
                  <a:pt x="9232856" y="3919774"/>
                </a:cubicBezTo>
                <a:cubicBezTo>
                  <a:pt x="9297401" y="4241005"/>
                  <a:pt x="9224061" y="4298993"/>
                  <a:pt x="9232856" y="4515008"/>
                </a:cubicBezTo>
                <a:cubicBezTo>
                  <a:pt x="9241651" y="4731023"/>
                  <a:pt x="9220837" y="4658029"/>
                  <a:pt x="9232856" y="4770958"/>
                </a:cubicBezTo>
                <a:cubicBezTo>
                  <a:pt x="9244875" y="4883887"/>
                  <a:pt x="9205199" y="4976376"/>
                  <a:pt x="9232856" y="5140003"/>
                </a:cubicBezTo>
                <a:cubicBezTo>
                  <a:pt x="9260513" y="5303630"/>
                  <a:pt x="9186263" y="5741455"/>
                  <a:pt x="9232856" y="5961425"/>
                </a:cubicBezTo>
                <a:cubicBezTo>
                  <a:pt x="9279449" y="6181395"/>
                  <a:pt x="9223165" y="6302501"/>
                  <a:pt x="9232856" y="6556659"/>
                </a:cubicBezTo>
                <a:cubicBezTo>
                  <a:pt x="9242547" y="6810817"/>
                  <a:pt x="9201393" y="6749110"/>
                  <a:pt x="9232856" y="6925704"/>
                </a:cubicBezTo>
                <a:cubicBezTo>
                  <a:pt x="9264319" y="7102299"/>
                  <a:pt x="9207073" y="7377663"/>
                  <a:pt x="9232856" y="7520937"/>
                </a:cubicBezTo>
                <a:cubicBezTo>
                  <a:pt x="9258639" y="7664211"/>
                  <a:pt x="9211578" y="7701049"/>
                  <a:pt x="9232856" y="7776888"/>
                </a:cubicBezTo>
                <a:cubicBezTo>
                  <a:pt x="9254134" y="7852727"/>
                  <a:pt x="9223664" y="7961988"/>
                  <a:pt x="9232856" y="8032838"/>
                </a:cubicBezTo>
                <a:cubicBezTo>
                  <a:pt x="9242048" y="8103688"/>
                  <a:pt x="9210015" y="8420398"/>
                  <a:pt x="9232856" y="8628072"/>
                </a:cubicBezTo>
                <a:cubicBezTo>
                  <a:pt x="9255697" y="8835746"/>
                  <a:pt x="9226919" y="8880307"/>
                  <a:pt x="9232856" y="8997117"/>
                </a:cubicBezTo>
                <a:cubicBezTo>
                  <a:pt x="9238793" y="9113927"/>
                  <a:pt x="9186855" y="9427655"/>
                  <a:pt x="9232856" y="9705445"/>
                </a:cubicBezTo>
                <a:cubicBezTo>
                  <a:pt x="9278857" y="9983235"/>
                  <a:pt x="9190350" y="9929626"/>
                  <a:pt x="9232856" y="10074490"/>
                </a:cubicBezTo>
                <a:cubicBezTo>
                  <a:pt x="9275362" y="10219355"/>
                  <a:pt x="9190435" y="10463550"/>
                  <a:pt x="9232856" y="10782817"/>
                </a:cubicBezTo>
                <a:cubicBezTo>
                  <a:pt x="9275277" y="11102084"/>
                  <a:pt x="9227713" y="10956650"/>
                  <a:pt x="9232856" y="11038768"/>
                </a:cubicBezTo>
                <a:cubicBezTo>
                  <a:pt x="9237999" y="11120886"/>
                  <a:pt x="9188627" y="11567968"/>
                  <a:pt x="9232856" y="11747096"/>
                </a:cubicBezTo>
                <a:cubicBezTo>
                  <a:pt x="9277085" y="11926224"/>
                  <a:pt x="9200101" y="11968678"/>
                  <a:pt x="9232856" y="12116141"/>
                </a:cubicBezTo>
                <a:cubicBezTo>
                  <a:pt x="9265611" y="12263604"/>
                  <a:pt x="9177640" y="12598367"/>
                  <a:pt x="9232856" y="12848278"/>
                </a:cubicBezTo>
                <a:cubicBezTo>
                  <a:pt x="9259826" y="13580448"/>
                  <a:pt x="8392930" y="14382253"/>
                  <a:pt x="7694016" y="14387118"/>
                </a:cubicBezTo>
                <a:cubicBezTo>
                  <a:pt x="7490215" y="14399211"/>
                  <a:pt x="7406458" y="14348160"/>
                  <a:pt x="7257558" y="14387118"/>
                </a:cubicBezTo>
                <a:cubicBezTo>
                  <a:pt x="7108658" y="14426076"/>
                  <a:pt x="6969997" y="14342233"/>
                  <a:pt x="6882652" y="14387118"/>
                </a:cubicBezTo>
                <a:cubicBezTo>
                  <a:pt x="6795307" y="14432003"/>
                  <a:pt x="6572724" y="14375314"/>
                  <a:pt x="6446194" y="14387118"/>
                </a:cubicBezTo>
                <a:cubicBezTo>
                  <a:pt x="6319664" y="14398922"/>
                  <a:pt x="6182961" y="14385217"/>
                  <a:pt x="5948184" y="14387118"/>
                </a:cubicBezTo>
                <a:cubicBezTo>
                  <a:pt x="5713407" y="14389019"/>
                  <a:pt x="5637131" y="14352863"/>
                  <a:pt x="5388623" y="14387118"/>
                </a:cubicBezTo>
                <a:cubicBezTo>
                  <a:pt x="5140115" y="14421373"/>
                  <a:pt x="5159699" y="14376936"/>
                  <a:pt x="4952165" y="14387118"/>
                </a:cubicBezTo>
                <a:cubicBezTo>
                  <a:pt x="4744631" y="14397300"/>
                  <a:pt x="4593278" y="14315853"/>
                  <a:pt x="4269500" y="14387118"/>
                </a:cubicBezTo>
                <a:cubicBezTo>
                  <a:pt x="3945723" y="14458383"/>
                  <a:pt x="3902451" y="14335694"/>
                  <a:pt x="3709938" y="14387118"/>
                </a:cubicBezTo>
                <a:cubicBezTo>
                  <a:pt x="3517425" y="14438542"/>
                  <a:pt x="3347594" y="14342105"/>
                  <a:pt x="3027273" y="14387118"/>
                </a:cubicBezTo>
                <a:cubicBezTo>
                  <a:pt x="2706953" y="14432131"/>
                  <a:pt x="2629230" y="14320557"/>
                  <a:pt x="2406160" y="14387118"/>
                </a:cubicBezTo>
                <a:cubicBezTo>
                  <a:pt x="2183090" y="14453679"/>
                  <a:pt x="1851796" y="14377436"/>
                  <a:pt x="1538840" y="14387118"/>
                </a:cubicBezTo>
                <a:cubicBezTo>
                  <a:pt x="746116" y="14396916"/>
                  <a:pt x="-154358" y="13754632"/>
                  <a:pt x="0" y="12848278"/>
                </a:cubicBezTo>
                <a:cubicBezTo>
                  <a:pt x="-52590" y="12659326"/>
                  <a:pt x="32448" y="12553626"/>
                  <a:pt x="0" y="12366139"/>
                </a:cubicBezTo>
                <a:cubicBezTo>
                  <a:pt x="-32448" y="12178652"/>
                  <a:pt x="25214" y="12206398"/>
                  <a:pt x="0" y="12110188"/>
                </a:cubicBezTo>
                <a:cubicBezTo>
                  <a:pt x="-25214" y="12013978"/>
                  <a:pt x="5705" y="11560052"/>
                  <a:pt x="0" y="11288766"/>
                </a:cubicBezTo>
                <a:cubicBezTo>
                  <a:pt x="-5705" y="11017480"/>
                  <a:pt x="24277" y="10931231"/>
                  <a:pt x="0" y="10693532"/>
                </a:cubicBezTo>
                <a:cubicBezTo>
                  <a:pt x="-24277" y="10455833"/>
                  <a:pt x="53027" y="10092919"/>
                  <a:pt x="0" y="9872110"/>
                </a:cubicBezTo>
                <a:cubicBezTo>
                  <a:pt x="-53027" y="9651301"/>
                  <a:pt x="7639" y="9591699"/>
                  <a:pt x="0" y="9389971"/>
                </a:cubicBezTo>
                <a:cubicBezTo>
                  <a:pt x="-7639" y="9188243"/>
                  <a:pt x="32157" y="9106260"/>
                  <a:pt x="0" y="9020926"/>
                </a:cubicBezTo>
                <a:cubicBezTo>
                  <a:pt x="-32157" y="8935592"/>
                  <a:pt x="28500" y="8549870"/>
                  <a:pt x="0" y="8425693"/>
                </a:cubicBezTo>
                <a:cubicBezTo>
                  <a:pt x="-28500" y="8301516"/>
                  <a:pt x="24887" y="7997471"/>
                  <a:pt x="0" y="7717365"/>
                </a:cubicBezTo>
                <a:cubicBezTo>
                  <a:pt x="-24887" y="7437259"/>
                  <a:pt x="62254" y="7150029"/>
                  <a:pt x="0" y="6895942"/>
                </a:cubicBezTo>
                <a:cubicBezTo>
                  <a:pt x="-62254" y="6641855"/>
                  <a:pt x="19733" y="6423145"/>
                  <a:pt x="0" y="6187614"/>
                </a:cubicBezTo>
                <a:cubicBezTo>
                  <a:pt x="-19733" y="5952083"/>
                  <a:pt x="97928" y="5687022"/>
                  <a:pt x="0" y="5366192"/>
                </a:cubicBezTo>
                <a:cubicBezTo>
                  <a:pt x="-97928" y="5045362"/>
                  <a:pt x="21836" y="4936549"/>
                  <a:pt x="0" y="4657864"/>
                </a:cubicBezTo>
                <a:cubicBezTo>
                  <a:pt x="-21836" y="4379179"/>
                  <a:pt x="15652" y="4435249"/>
                  <a:pt x="0" y="4288819"/>
                </a:cubicBezTo>
                <a:cubicBezTo>
                  <a:pt x="-15652" y="4142390"/>
                  <a:pt x="23342" y="3779887"/>
                  <a:pt x="0" y="3580491"/>
                </a:cubicBezTo>
                <a:cubicBezTo>
                  <a:pt x="-23342" y="3381095"/>
                  <a:pt x="28183" y="3315140"/>
                  <a:pt x="0" y="3098352"/>
                </a:cubicBezTo>
                <a:cubicBezTo>
                  <a:pt x="-28183" y="2881564"/>
                  <a:pt x="29411" y="2841054"/>
                  <a:pt x="0" y="2729307"/>
                </a:cubicBezTo>
                <a:cubicBezTo>
                  <a:pt x="-29411" y="2617560"/>
                  <a:pt x="22092" y="2548714"/>
                  <a:pt x="0" y="2473357"/>
                </a:cubicBezTo>
                <a:cubicBezTo>
                  <a:pt x="-22092" y="2398000"/>
                  <a:pt x="12927" y="2267288"/>
                  <a:pt x="0" y="2104312"/>
                </a:cubicBezTo>
                <a:cubicBezTo>
                  <a:pt x="-12927" y="1941337"/>
                  <a:pt x="62177" y="1780606"/>
                  <a:pt x="0" y="1538840"/>
                </a:cubicBezTo>
                <a:close/>
              </a:path>
            </a:pathLst>
          </a:custGeom>
          <a:noFill/>
          <a:ln>
            <a:solidFill>
              <a:srgbClr val="FC5C3D"/>
            </a:solidFill>
            <a:prstDash val="dash"/>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 name="Right Brace 24">
            <a:extLst>
              <a:ext uri="{FF2B5EF4-FFF2-40B4-BE49-F238E27FC236}">
                <a16:creationId xmlns:a16="http://schemas.microsoft.com/office/drawing/2014/main" id="{9F4BAEF2-F891-511F-882D-C18F3E17CBB1}"/>
              </a:ext>
            </a:extLst>
          </p:cNvPr>
          <p:cNvSpPr/>
          <p:nvPr/>
        </p:nvSpPr>
        <p:spPr>
          <a:xfrm>
            <a:off x="37734385" y="14902716"/>
            <a:ext cx="911231" cy="9535428"/>
          </a:xfrm>
          <a:prstGeom prst="rightBrace">
            <a:avLst>
              <a:gd name="adj1" fmla="val 8333"/>
              <a:gd name="adj2" fmla="val 55342"/>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6" name="TextBox 25">
            <a:extLst>
              <a:ext uri="{FF2B5EF4-FFF2-40B4-BE49-F238E27FC236}">
                <a16:creationId xmlns:a16="http://schemas.microsoft.com/office/drawing/2014/main" id="{B322BF3F-E223-D0DB-DF8D-F29ED537639C}"/>
              </a:ext>
            </a:extLst>
          </p:cNvPr>
          <p:cNvSpPr txBox="1"/>
          <p:nvPr/>
        </p:nvSpPr>
        <p:spPr>
          <a:xfrm>
            <a:off x="38603708" y="19069677"/>
            <a:ext cx="3870619" cy="2246769"/>
          </a:xfrm>
          <a:prstGeom prst="rect">
            <a:avLst/>
          </a:prstGeom>
          <a:noFill/>
        </p:spPr>
        <p:txBody>
          <a:bodyPr wrap="square">
            <a:spAutoFit/>
          </a:bodyPr>
          <a:lstStyle/>
          <a:p>
            <a:pPr algn="ctr"/>
            <a:r>
              <a:rPr lang="en-GB" sz="2800" kern="0" dirty="0">
                <a:effectLst/>
                <a:latin typeface="Verdana" panose="020B0604030504040204" pitchFamily="34" charset="0"/>
                <a:ea typeface="Verdana" panose="020B0604030504040204" pitchFamily="34" charset="0"/>
                <a:cs typeface="Times New Roman" panose="02020603050405020304" pitchFamily="18" charset="0"/>
              </a:rPr>
              <a:t>Entry part of the pathway is the focus of the work in the pilot between Belfast and NASS</a:t>
            </a:r>
            <a:endParaRPr lang="en-GB" sz="2800" kern="1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27" name="Arrow: Right 26">
            <a:extLst>
              <a:ext uri="{FF2B5EF4-FFF2-40B4-BE49-F238E27FC236}">
                <a16:creationId xmlns:a16="http://schemas.microsoft.com/office/drawing/2014/main" id="{E38E7879-D43B-C341-89DF-B44B86586527}"/>
              </a:ext>
            </a:extLst>
          </p:cNvPr>
          <p:cNvSpPr/>
          <p:nvPr/>
        </p:nvSpPr>
        <p:spPr>
          <a:xfrm rot="10800000">
            <a:off x="36462506" y="14417600"/>
            <a:ext cx="2101963" cy="34017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9" name="Rectangle: Rounded Corners 28">
            <a:extLst>
              <a:ext uri="{FF2B5EF4-FFF2-40B4-BE49-F238E27FC236}">
                <a16:creationId xmlns:a16="http://schemas.microsoft.com/office/drawing/2014/main" id="{650D931A-166C-624D-26D8-C0FF08FF6545}"/>
              </a:ext>
            </a:extLst>
          </p:cNvPr>
          <p:cNvSpPr/>
          <p:nvPr/>
        </p:nvSpPr>
        <p:spPr>
          <a:xfrm rot="5400000">
            <a:off x="39767030" y="12876076"/>
            <a:ext cx="1018104" cy="3423226"/>
          </a:xfrm>
          <a:prstGeom prst="roundRect">
            <a:avLst/>
          </a:prstGeom>
          <a:solidFill>
            <a:srgbClr val="FC5C3D"/>
          </a:solidFill>
          <a:ln>
            <a:solidFill>
              <a:srgbClr val="FC5C3D"/>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GB" sz="2800" dirty="0">
                <a:solidFill>
                  <a:schemeClr val="bg1"/>
                </a:solidFill>
                <a:latin typeface="Verdana" panose="020B0604030504040204" pitchFamily="34" charset="0"/>
                <a:ea typeface="Verdana" panose="020B0604030504040204" pitchFamily="34" charset="0"/>
              </a:rPr>
              <a:t>Public </a:t>
            </a:r>
          </a:p>
          <a:p>
            <a:pPr algn="ctr"/>
            <a:r>
              <a:rPr lang="en-GB" sz="2800" dirty="0">
                <a:solidFill>
                  <a:schemeClr val="bg1"/>
                </a:solidFill>
                <a:latin typeface="Verdana" panose="020B0604030504040204" pitchFamily="34" charset="0"/>
                <a:ea typeface="Verdana" panose="020B0604030504040204" pitchFamily="34" charset="0"/>
              </a:rPr>
              <a:t>Awareness Work</a:t>
            </a:r>
          </a:p>
        </p:txBody>
      </p:sp>
      <p:sp>
        <p:nvSpPr>
          <p:cNvPr id="33" name="Arrow: Right 32">
            <a:extLst>
              <a:ext uri="{FF2B5EF4-FFF2-40B4-BE49-F238E27FC236}">
                <a16:creationId xmlns:a16="http://schemas.microsoft.com/office/drawing/2014/main" id="{1586675B-4692-3DAC-4EBF-334F66B882F4}"/>
              </a:ext>
            </a:extLst>
          </p:cNvPr>
          <p:cNvSpPr/>
          <p:nvPr/>
        </p:nvSpPr>
        <p:spPr>
          <a:xfrm rot="10800000">
            <a:off x="35767592" y="22298567"/>
            <a:ext cx="2101963" cy="34017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 name="Rectangle: Rounded Corners 33">
            <a:extLst>
              <a:ext uri="{FF2B5EF4-FFF2-40B4-BE49-F238E27FC236}">
                <a16:creationId xmlns:a16="http://schemas.microsoft.com/office/drawing/2014/main" id="{F39C0170-D97D-973D-5312-2C4573541899}"/>
              </a:ext>
            </a:extLst>
          </p:cNvPr>
          <p:cNvSpPr/>
          <p:nvPr/>
        </p:nvSpPr>
        <p:spPr>
          <a:xfrm rot="5400000">
            <a:off x="39126591" y="20343339"/>
            <a:ext cx="1815883" cy="4329957"/>
          </a:xfrm>
          <a:prstGeom prst="roundRect">
            <a:avLst/>
          </a:prstGeom>
          <a:solidFill>
            <a:srgbClr val="FC5C3D"/>
          </a:solidFill>
          <a:ln>
            <a:solidFill>
              <a:srgbClr val="FC5C3D"/>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GB" sz="2800" dirty="0">
                <a:solidFill>
                  <a:schemeClr val="bg1"/>
                </a:solidFill>
                <a:latin typeface="Verdana" panose="020B0604030504040204" pitchFamily="34" charset="0"/>
                <a:ea typeface="Verdana" panose="020B0604030504040204" pitchFamily="34" charset="0"/>
              </a:rPr>
              <a:t>New Inflammatory Back Pain Clinic &amp; Assessment in rheumatology</a:t>
            </a:r>
          </a:p>
        </p:txBody>
      </p:sp>
      <p:sp>
        <p:nvSpPr>
          <p:cNvPr id="20" name="TextBox 19">
            <a:extLst>
              <a:ext uri="{FF2B5EF4-FFF2-40B4-BE49-F238E27FC236}">
                <a16:creationId xmlns:a16="http://schemas.microsoft.com/office/drawing/2014/main" id="{601967B8-0BB8-BF78-225C-1130729492F6}"/>
              </a:ext>
            </a:extLst>
          </p:cNvPr>
          <p:cNvSpPr txBox="1"/>
          <p:nvPr/>
        </p:nvSpPr>
        <p:spPr>
          <a:xfrm>
            <a:off x="15423824" y="27082941"/>
            <a:ext cx="12719376" cy="2788007"/>
          </a:xfrm>
          <a:prstGeom prst="rect">
            <a:avLst/>
          </a:prstGeom>
          <a:noFill/>
        </p:spPr>
        <p:txBody>
          <a:bodyPr wrap="square">
            <a:spAutoFit/>
          </a:bodyPr>
          <a:lstStyle/>
          <a:p>
            <a:pPr marL="457200" algn="just">
              <a:lnSpc>
                <a:spcPct val="150000"/>
              </a:lnSpc>
              <a:spcAft>
                <a:spcPts val="1200"/>
              </a:spcAft>
            </a:pPr>
            <a:r>
              <a:rPr lang="en-GB" sz="1400" b="1" dirty="0">
                <a:solidFill>
                  <a:srgbClr val="242424"/>
                </a:solidFill>
                <a:effectLst/>
                <a:latin typeface="Verdana" panose="020B0604030504040204" pitchFamily="34" charset="0"/>
                <a:ea typeface="Aptos" panose="020B0004020202020204" pitchFamily="34" charset="0"/>
                <a:cs typeface="Aptos" panose="020B0004020202020204" pitchFamily="34" charset="0"/>
              </a:rPr>
              <a:t>Acknowledgments: </a:t>
            </a:r>
            <a:r>
              <a:rPr lang="en-GB" sz="1400" dirty="0">
                <a:solidFill>
                  <a:srgbClr val="242424"/>
                </a:solidFill>
                <a:effectLst/>
                <a:latin typeface="Verdana" panose="020B0604030504040204" pitchFamily="34" charset="0"/>
                <a:ea typeface="Aptos" panose="020B0004020202020204" pitchFamily="34" charset="0"/>
                <a:cs typeface="Aptos" panose="020B0004020202020204" pitchFamily="34" charset="0"/>
              </a:rPr>
              <a:t>Belfast Health &amp; Social Care Trust (BHSCT) is working in partnership with the National Axial </a:t>
            </a:r>
            <a:r>
              <a:rPr lang="en-GB" sz="1400" dirty="0" err="1">
                <a:solidFill>
                  <a:srgbClr val="242424"/>
                </a:solidFill>
                <a:effectLst/>
                <a:latin typeface="Verdana" panose="020B0604030504040204" pitchFamily="34" charset="0"/>
                <a:ea typeface="Aptos" panose="020B0004020202020204" pitchFamily="34" charset="0"/>
                <a:cs typeface="Aptos" panose="020B0004020202020204" pitchFamily="34" charset="0"/>
              </a:rPr>
              <a:t>Spondyloarthritis</a:t>
            </a:r>
            <a:r>
              <a:rPr lang="en-GB" sz="1400" dirty="0">
                <a:solidFill>
                  <a:srgbClr val="242424"/>
                </a:solidFill>
                <a:effectLst/>
                <a:latin typeface="Verdana" panose="020B0604030504040204" pitchFamily="34" charset="0"/>
                <a:ea typeface="Aptos" panose="020B0004020202020204" pitchFamily="34" charset="0"/>
                <a:cs typeface="Aptos" panose="020B0004020202020204" pitchFamily="34" charset="0"/>
              </a:rPr>
              <a:t> Society (NASS) as part of the Act on axial </a:t>
            </a:r>
            <a:r>
              <a:rPr lang="en-GB" sz="1400" dirty="0" err="1">
                <a:solidFill>
                  <a:srgbClr val="242424"/>
                </a:solidFill>
                <a:effectLst/>
                <a:latin typeface="Verdana" panose="020B0604030504040204" pitchFamily="34" charset="0"/>
                <a:ea typeface="Aptos" panose="020B0004020202020204" pitchFamily="34" charset="0"/>
                <a:cs typeface="Aptos" panose="020B0004020202020204" pitchFamily="34" charset="0"/>
              </a:rPr>
              <a:t>SpA</a:t>
            </a:r>
            <a:r>
              <a:rPr lang="en-GB" sz="1400" dirty="0">
                <a:solidFill>
                  <a:srgbClr val="242424"/>
                </a:solidFill>
                <a:effectLst/>
                <a:latin typeface="Verdana" panose="020B0604030504040204" pitchFamily="34" charset="0"/>
                <a:ea typeface="Aptos" panose="020B0004020202020204" pitchFamily="34" charset="0"/>
                <a:cs typeface="Aptos" panose="020B0004020202020204" pitchFamily="34" charset="0"/>
              </a:rPr>
              <a:t> campaign which aims to reduce diagnostic delay in axial </a:t>
            </a:r>
            <a:r>
              <a:rPr lang="en-GB" sz="1400" dirty="0" err="1">
                <a:solidFill>
                  <a:srgbClr val="242424"/>
                </a:solidFill>
                <a:effectLst/>
                <a:latin typeface="Verdana" panose="020B0604030504040204" pitchFamily="34" charset="0"/>
                <a:ea typeface="Aptos" panose="020B0004020202020204" pitchFamily="34" charset="0"/>
                <a:cs typeface="Aptos" panose="020B0004020202020204" pitchFamily="34" charset="0"/>
              </a:rPr>
              <a:t>SpA</a:t>
            </a:r>
            <a:r>
              <a:rPr lang="en-GB" sz="1400" dirty="0">
                <a:solidFill>
                  <a:srgbClr val="242424"/>
                </a:solidFill>
                <a:effectLst/>
                <a:latin typeface="Verdana" panose="020B0604030504040204" pitchFamily="34" charset="0"/>
                <a:ea typeface="Aptos" panose="020B0004020202020204" pitchFamily="34" charset="0"/>
                <a:cs typeface="Aptos" panose="020B0004020202020204" pitchFamily="34" charset="0"/>
              </a:rPr>
              <a:t>. The partnership includes a public awareness campaign, primary care education and advice on clinical data. Act on Axial </a:t>
            </a:r>
            <a:r>
              <a:rPr lang="en-GB" sz="1400" dirty="0" err="1">
                <a:solidFill>
                  <a:srgbClr val="242424"/>
                </a:solidFill>
                <a:effectLst/>
                <a:latin typeface="Verdana" panose="020B0604030504040204" pitchFamily="34" charset="0"/>
                <a:ea typeface="Aptos" panose="020B0004020202020204" pitchFamily="34" charset="0"/>
                <a:cs typeface="Aptos" panose="020B0004020202020204" pitchFamily="34" charset="0"/>
              </a:rPr>
              <a:t>SpA</a:t>
            </a:r>
            <a:r>
              <a:rPr lang="en-GB" sz="1400" dirty="0">
                <a:solidFill>
                  <a:srgbClr val="242424"/>
                </a:solidFill>
                <a:effectLst/>
                <a:latin typeface="Verdana" panose="020B0604030504040204" pitchFamily="34" charset="0"/>
                <a:ea typeface="Aptos" panose="020B0004020202020204" pitchFamily="34" charset="0"/>
                <a:cs typeface="Aptos" panose="020B0004020202020204" pitchFamily="34" charset="0"/>
              </a:rPr>
              <a:t> is led by NASS in partnership with Norfolk &amp; Norwich NHS Foundation Trust and RUH Bath NHS Foundation Trust. The programme is funded by UCB as sponsor of the project. UCB has no editorial influence over this project.</a:t>
            </a:r>
          </a:p>
          <a:p>
            <a:pPr marL="457200" algn="just">
              <a:lnSpc>
                <a:spcPct val="150000"/>
              </a:lnSpc>
              <a:spcAft>
                <a:spcPts val="1200"/>
              </a:spcAft>
            </a:pPr>
            <a:r>
              <a:rPr lang="en-GB" sz="1400" dirty="0">
                <a:solidFill>
                  <a:srgbClr val="242424"/>
                </a:solidFill>
                <a:latin typeface="Verdana" panose="020B0604030504040204" pitchFamily="34" charset="0"/>
              </a:rPr>
              <a:t>BHSCT are also working as part of a collaborative agreement with </a:t>
            </a:r>
            <a:r>
              <a:rPr lang="en-GB" sz="1400" dirty="0" err="1">
                <a:solidFill>
                  <a:srgbClr val="242424"/>
                </a:solidFill>
                <a:latin typeface="Verdana" panose="020B0604030504040204" pitchFamily="34" charset="0"/>
              </a:rPr>
              <a:t>Abbvie</a:t>
            </a:r>
            <a:r>
              <a:rPr lang="en-GB" sz="1400" dirty="0">
                <a:solidFill>
                  <a:srgbClr val="242424"/>
                </a:solidFill>
                <a:latin typeface="Verdana" panose="020B0604030504040204" pitchFamily="34" charset="0"/>
              </a:rPr>
              <a:t>, which covers the set up of the pilot specialist clinic in the trust, primary care education and the new inflammatory back pain pathway. BHSCT has rights around the data generated from this work and its use.</a:t>
            </a:r>
          </a:p>
        </p:txBody>
      </p:sp>
      <p:pic>
        <p:nvPicPr>
          <p:cNvPr id="28" name="Picture 27" descr="A blue and black logo&#10;&#10;Description automatically generated">
            <a:extLst>
              <a:ext uri="{FF2B5EF4-FFF2-40B4-BE49-F238E27FC236}">
                <a16:creationId xmlns:a16="http://schemas.microsoft.com/office/drawing/2014/main" id="{53E9DABF-A963-0E2A-BF7E-CF0D71B563E4}"/>
              </a:ext>
            </a:extLst>
          </p:cNvPr>
          <p:cNvPicPr>
            <a:picLocks noChangeAspect="1"/>
          </p:cNvPicPr>
          <p:nvPr/>
        </p:nvPicPr>
        <p:blipFill>
          <a:blip r:embed="rId8"/>
          <a:stretch>
            <a:fillRect/>
          </a:stretch>
        </p:blipFill>
        <p:spPr>
          <a:xfrm>
            <a:off x="9747785" y="27702776"/>
            <a:ext cx="5523639" cy="969059"/>
          </a:xfrm>
          <a:prstGeom prst="rect">
            <a:avLst/>
          </a:prstGeom>
        </p:spPr>
      </p:pic>
      <p:sp>
        <p:nvSpPr>
          <p:cNvPr id="2" name="AutoShape 8">
            <a:extLst>
              <a:ext uri="{FF2B5EF4-FFF2-40B4-BE49-F238E27FC236}">
                <a16:creationId xmlns:a16="http://schemas.microsoft.com/office/drawing/2014/main" id="{5414EA9B-C928-1CB0-3FEA-0208ED5289A5}"/>
              </a:ext>
            </a:extLst>
          </p:cNvPr>
          <p:cNvSpPr>
            <a:spLocks/>
          </p:cNvSpPr>
          <p:nvPr/>
        </p:nvSpPr>
        <p:spPr bwMode="auto">
          <a:xfrm>
            <a:off x="12041071" y="10243134"/>
            <a:ext cx="16906317" cy="20837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solidFill>
              <a:srgbClr val="FC5C3D"/>
            </a:solid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72000" tIns="72000" rIns="72000" bIns="72000">
            <a:spAutoFit/>
          </a:bodyPr>
          <a:lstStyle/>
          <a:p>
            <a:pPr algn="just" defTabSz="669712" fontAlgn="base" hangingPunct="0">
              <a:lnSpc>
                <a:spcPct val="107000"/>
              </a:lnSpc>
              <a:spcBef>
                <a:spcPct val="0"/>
              </a:spcBef>
              <a:defRPr/>
            </a:pPr>
            <a:r>
              <a:rPr lang="de-DE" sz="2800" b="1" dirty="0">
                <a:solidFill>
                  <a:srgbClr val="000000"/>
                </a:solidFill>
                <a:latin typeface="Verdana"/>
                <a:ea typeface="Calibri" panose="020F0502020204030204" pitchFamily="34" charset="0"/>
                <a:cs typeface="Verdana"/>
                <a:sym typeface="Gill Sans" charset="0"/>
              </a:rPr>
              <a:t>PRIMARY CARE EDUCATION RESULTS (based on February GPNI session)</a:t>
            </a:r>
          </a:p>
          <a:p>
            <a:pPr marL="514350" indent="-514350">
              <a:buAutoNum type="arabicPeriod"/>
            </a:pPr>
            <a:r>
              <a:rPr lang="en-GB" sz="2400" kern="100" dirty="0">
                <a:solidFill>
                  <a:srgbClr val="0D0D0D"/>
                </a:solidFill>
                <a:highlight>
                  <a:srgbClr val="FFFFFF"/>
                </a:highlight>
                <a:latin typeface="Verdana" panose="020B0604030504040204" pitchFamily="34" charset="0"/>
                <a:ea typeface="Verdana" panose="020B0604030504040204" pitchFamily="34" charset="0"/>
                <a:cs typeface="Times New Roman" panose="02020603050405020304" pitchFamily="18" charset="0"/>
                <a:sym typeface="Gill Sans" charset="0"/>
              </a:rPr>
              <a:t>A total of 167 primary care professionals (90% GPs) have viewed the education session (32 live / 135 recorded)</a:t>
            </a:r>
          </a:p>
          <a:p>
            <a:pPr marL="514350" indent="-514350">
              <a:buAutoNum type="arabicPeriod"/>
            </a:pPr>
            <a:r>
              <a:rPr lang="en-GB" sz="2400" kern="100" dirty="0">
                <a:solidFill>
                  <a:srgbClr val="0D0D0D"/>
                </a:solidFill>
                <a:highlight>
                  <a:srgbClr val="FFFFFF"/>
                </a:highlight>
                <a:latin typeface="Verdana" panose="020B0604030504040204" pitchFamily="34" charset="0"/>
                <a:ea typeface="Verdana" panose="020B0604030504040204" pitchFamily="34" charset="0"/>
                <a:cs typeface="Times New Roman" panose="02020603050405020304" pitchFamily="18" charset="0"/>
                <a:sym typeface="Gill Sans" charset="0"/>
              </a:rPr>
              <a:t>An average feedback rating of 9 out of 10 on the session overall and 4.7 out of 5 for speakers.</a:t>
            </a:r>
          </a:p>
          <a:p>
            <a:pPr marL="514350" indent="-514350">
              <a:buAutoNum type="arabicPeriod"/>
            </a:pPr>
            <a:r>
              <a:rPr lang="en-GB" sz="2400" kern="100" dirty="0">
                <a:solidFill>
                  <a:srgbClr val="0D0D0D"/>
                </a:solidFill>
                <a:highlight>
                  <a:srgbClr val="FFFFFF"/>
                </a:highlight>
                <a:latin typeface="Verdana" panose="020B0604030504040204" pitchFamily="34" charset="0"/>
                <a:ea typeface="Verdana" panose="020B0604030504040204" pitchFamily="34" charset="0"/>
                <a:cs typeface="Times New Roman" panose="02020603050405020304" pitchFamily="18" charset="0"/>
                <a:sym typeface="Gill Sans" charset="0"/>
              </a:rPr>
              <a:t>Scored 4.7 out of 5 for relevance of the event and 150 recommend the event for others.</a:t>
            </a:r>
          </a:p>
        </p:txBody>
      </p:sp>
      <p:sp>
        <p:nvSpPr>
          <p:cNvPr id="8" name="Arrow: Right 7">
            <a:extLst>
              <a:ext uri="{FF2B5EF4-FFF2-40B4-BE49-F238E27FC236}">
                <a16:creationId xmlns:a16="http://schemas.microsoft.com/office/drawing/2014/main" id="{4BD8CE82-7D25-AFD2-0C5E-AC128C85AD6A}"/>
              </a:ext>
            </a:extLst>
          </p:cNvPr>
          <p:cNvSpPr/>
          <p:nvPr/>
        </p:nvSpPr>
        <p:spPr>
          <a:xfrm rot="12286277">
            <a:off x="37885446" y="16450287"/>
            <a:ext cx="2101963" cy="34017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Rectangle: Rounded Corners 14">
            <a:extLst>
              <a:ext uri="{FF2B5EF4-FFF2-40B4-BE49-F238E27FC236}">
                <a16:creationId xmlns:a16="http://schemas.microsoft.com/office/drawing/2014/main" id="{85861F07-1DBB-2EDC-FF7A-542AF19E3D1B}"/>
              </a:ext>
            </a:extLst>
          </p:cNvPr>
          <p:cNvSpPr/>
          <p:nvPr/>
        </p:nvSpPr>
        <p:spPr>
          <a:xfrm rot="5400000">
            <a:off x="39602085" y="15335588"/>
            <a:ext cx="1498342" cy="4329957"/>
          </a:xfrm>
          <a:prstGeom prst="roundRect">
            <a:avLst/>
          </a:prstGeom>
          <a:solidFill>
            <a:srgbClr val="FC5C3D"/>
          </a:solidFill>
          <a:ln>
            <a:solidFill>
              <a:srgbClr val="FC5C3D"/>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GB" sz="2800" dirty="0">
                <a:solidFill>
                  <a:schemeClr val="bg1"/>
                </a:solidFill>
                <a:latin typeface="Verdana" panose="020B0604030504040204" pitchFamily="34" charset="0"/>
                <a:ea typeface="Verdana" panose="020B0604030504040204" pitchFamily="34" charset="0"/>
              </a:rPr>
              <a:t>HCP education – Primary Care &amp; Secondary Care</a:t>
            </a:r>
          </a:p>
        </p:txBody>
      </p:sp>
    </p:spTree>
    <p:extLst>
      <p:ext uri="{BB962C8B-B14F-4D97-AF65-F5344CB8AC3E}">
        <p14:creationId xmlns:p14="http://schemas.microsoft.com/office/powerpoint/2010/main" val="38928139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8d81d28-16f2-4b68-a26f-ae05642c550a">
      <Terms xmlns="http://schemas.microsoft.com/office/infopath/2007/PartnerControls"/>
    </lcf76f155ced4ddcb4097134ff3c332f>
    <TaxCatchAll xmlns="1ecd67d1-4421-4312-a239-648a1382d5e1" xsi:nil="true"/>
    <SharedWithUsers xmlns="1ecd67d1-4421-4312-a239-648a1382d5e1">
      <UserInfo>
        <DisplayName>Jill Hamilton</DisplayName>
        <AccountId>15</AccountId>
        <AccountType/>
      </UserInfo>
    </SharedWithUsers>
    <_Flow_SignoffStatus xmlns="78d81d28-16f2-4b68-a26f-ae05642c550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C85347C8BDAAA4D9A24E43D5D16D7E7" ma:contentTypeVersion="21" ma:contentTypeDescription="Create a new document." ma:contentTypeScope="" ma:versionID="35835da273cd44256869725112b0c9b1">
  <xsd:schema xmlns:xsd="http://www.w3.org/2001/XMLSchema" xmlns:xs="http://www.w3.org/2001/XMLSchema" xmlns:p="http://schemas.microsoft.com/office/2006/metadata/properties" xmlns:ns2="78d81d28-16f2-4b68-a26f-ae05642c550a" xmlns:ns3="1ecd67d1-4421-4312-a239-648a1382d5e1" targetNamespace="http://schemas.microsoft.com/office/2006/metadata/properties" ma:root="true" ma:fieldsID="7d8931aba69154248222fa69eb54d17f" ns2:_="" ns3:_="">
    <xsd:import namespace="78d81d28-16f2-4b68-a26f-ae05642c550a"/>
    <xsd:import namespace="1ecd67d1-4421-4312-a239-648a1382d5e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d81d28-16f2-4b68-a26f-ae05642c550a"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7f3673b-ab65-4529-a3dc-6f4b75539d3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_Flow_SignoffStatus" ma:index="26"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ecd67d1-4421-4312-a239-648a1382d5e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e3480af1-b683-452b-8328-9a8682cb8735}" ma:internalName="TaxCatchAll" ma:showField="CatchAllData" ma:web="1ecd67d1-4421-4312-a239-648a1382d5e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1A7D2BD-9C29-4274-85D9-56E7E4178666}">
  <ds:schemaRefs>
    <ds:schemaRef ds:uri="http://www.w3.org/XML/1998/namespace"/>
    <ds:schemaRef ds:uri="http://purl.org/dc/elements/1.1/"/>
    <ds:schemaRef ds:uri="http://schemas.microsoft.com/office/2006/documentManagement/types"/>
    <ds:schemaRef ds:uri="http://purl.org/dc/terms/"/>
    <ds:schemaRef ds:uri="http://schemas.microsoft.com/office/infopath/2007/PartnerControls"/>
    <ds:schemaRef ds:uri="http://schemas.microsoft.com/office/2006/metadata/properties"/>
    <ds:schemaRef ds:uri="http://schemas.openxmlformats.org/package/2006/metadata/core-properties"/>
    <ds:schemaRef ds:uri="1ecd67d1-4421-4312-a239-648a1382d5e1"/>
    <ds:schemaRef ds:uri="78d81d28-16f2-4b68-a26f-ae05642c550a"/>
    <ds:schemaRef ds:uri="http://purl.org/dc/dcmitype/"/>
  </ds:schemaRefs>
</ds:datastoreItem>
</file>

<file path=customXml/itemProps2.xml><?xml version="1.0" encoding="utf-8"?>
<ds:datastoreItem xmlns:ds="http://schemas.openxmlformats.org/officeDocument/2006/customXml" ds:itemID="{7DE4A7A3-120A-4A47-B278-E85DFAFD58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d81d28-16f2-4b68-a26f-ae05642c550a"/>
    <ds:schemaRef ds:uri="1ecd67d1-4421-4312-a239-648a1382d5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2F985C8-44A7-4522-AA4A-748FB9ACBE7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1388</Words>
  <Application>Microsoft Office PowerPoint</Application>
  <PresentationFormat>Custom</PresentationFormat>
  <Paragraphs>68</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Aptos</vt:lpstr>
      <vt:lpstr>Arial</vt:lpstr>
      <vt:lpstr>Calibri</vt:lpstr>
      <vt:lpstr>Verdana</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Peachy</dc:creator>
  <cp:lastModifiedBy>Joe Eddison</cp:lastModifiedBy>
  <cp:revision>14</cp:revision>
  <dcterms:created xsi:type="dcterms:W3CDTF">2022-02-24T09:30:54Z</dcterms:created>
  <dcterms:modified xsi:type="dcterms:W3CDTF">2024-07-01T09:38:45Z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0x010100CC85347C8BDAAA4D9A24E43D5D16D7E7</vt:lpwstr>
  </property>
  <property fmtid="{D5CDD505-2E9C-101B-9397-08002B2CF9AE}" pid="3" name="MediaServiceImageTags">
    <vt:lpwstr/>
  </property>
</Properties>
</file>