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08" r:id="rId2"/>
    <p:sldMasterId id="2147483828" r:id="rId3"/>
    <p:sldMasterId id="2147483818" r:id="rId4"/>
    <p:sldMasterId id="2147483800" r:id="rId5"/>
    <p:sldMasterId id="2147483672" r:id="rId6"/>
  </p:sldMasterIdLst>
  <p:notesMasterIdLst>
    <p:notesMasterId r:id="rId26"/>
  </p:notesMasterIdLst>
  <p:sldIdLst>
    <p:sldId id="275" r:id="rId7"/>
    <p:sldId id="257" r:id="rId8"/>
    <p:sldId id="258" r:id="rId9"/>
    <p:sldId id="259" r:id="rId10"/>
    <p:sldId id="281" r:id="rId11"/>
    <p:sldId id="260" r:id="rId12"/>
    <p:sldId id="268" r:id="rId13"/>
    <p:sldId id="269" r:id="rId14"/>
    <p:sldId id="264" r:id="rId15"/>
    <p:sldId id="261" r:id="rId16"/>
    <p:sldId id="262" r:id="rId17"/>
    <p:sldId id="283" r:id="rId18"/>
    <p:sldId id="272" r:id="rId19"/>
    <p:sldId id="265" r:id="rId20"/>
    <p:sldId id="266" r:id="rId21"/>
    <p:sldId id="270" r:id="rId22"/>
    <p:sldId id="276" r:id="rId23"/>
    <p:sldId id="278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8F9189-2C5A-1CEC-0C94-86DBE3F05C03}" name="Joe Eddison" initials="JE" userId="S::joeeddison@nass.co.uk::390e0cfb-62fa-4d35-8902-a72eb53b2a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0B1E6-AC56-49D4-A1B6-8EA7FEBF55BE}" v="5" dt="2024-08-13T14:17:44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5276-08F0-4C9F-B5ED-A0057B5BEC13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DF4D-6A08-4443-A711-3794C655B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2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4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89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889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0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Local pathway information can be added/tailored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4DF4D-6A08-4443-A711-3794C655BA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4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989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8989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4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989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8989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5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91% of the UK population have never heard of axial </a:t>
            </a:r>
            <a:r>
              <a:rPr lang="en-GB" dirty="0" err="1"/>
              <a:t>SpA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4DF4D-6A08-4443-A711-3794C655BA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2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Slobodin</a:t>
            </a:r>
            <a:r>
              <a:rPr lang="en-GB" dirty="0"/>
              <a:t> G et al. Clin </a:t>
            </a:r>
            <a:r>
              <a:rPr lang="en-GB" dirty="0" err="1"/>
              <a:t>Rheumatol</a:t>
            </a:r>
            <a:r>
              <a:rPr lang="en-GB" dirty="0"/>
              <a:t>. 2011;30:1075-1080. </a:t>
            </a:r>
          </a:p>
          <a:p>
            <a:r>
              <a:rPr lang="en-GB" dirty="0" err="1"/>
              <a:t>Tourmadre</a:t>
            </a:r>
            <a:r>
              <a:rPr lang="en-GB" dirty="0"/>
              <a:t> A et al. </a:t>
            </a:r>
            <a:r>
              <a:rPr lang="en-GB" dirty="0" err="1"/>
              <a:t>Arth</a:t>
            </a:r>
            <a:r>
              <a:rPr lang="en-GB" dirty="0"/>
              <a:t> Care &amp; Res. 2013;65(9):1482-1489</a:t>
            </a:r>
          </a:p>
          <a:p>
            <a:r>
              <a:rPr lang="en-GB" dirty="0"/>
              <a:t>Lee W et al. Ann Rheum Dis. 2007;66:633-638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57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</a:t>
            </a:r>
            <a:r>
              <a:rPr lang="en-GB" dirty="0" err="1"/>
              <a:t>Sieper</a:t>
            </a:r>
            <a:r>
              <a:rPr lang="en-GB" dirty="0"/>
              <a:t> J, van der </a:t>
            </a:r>
            <a:r>
              <a:rPr lang="en-GB" dirty="0" err="1"/>
              <a:t>Heijde</a:t>
            </a:r>
            <a:r>
              <a:rPr lang="en-GB" dirty="0"/>
              <a:t> D, </a:t>
            </a:r>
            <a:r>
              <a:rPr lang="en-GB" dirty="0" err="1"/>
              <a:t>Landewe</a:t>
            </a:r>
            <a:r>
              <a:rPr lang="en-GB" dirty="0"/>
              <a:t> R, Brandt J, Burgos-Vagas R, Collantes-Estevez E, et al. New criteria for inflammatory back pain in patients with chronic back pain: a real patient exercise by experts from the Assessment of </a:t>
            </a:r>
            <a:r>
              <a:rPr lang="en-GB" dirty="0" err="1"/>
              <a:t>SpondyloArthritis</a:t>
            </a:r>
            <a:r>
              <a:rPr lang="en-GB" dirty="0"/>
              <a:t> international Society (ASAS). Annals of the rheumatic diseases. 2009;68(6):784-8.</a:t>
            </a:r>
          </a:p>
          <a:p>
            <a:r>
              <a:rPr lang="en-GB" dirty="0" err="1"/>
              <a:t>Rudwaleit</a:t>
            </a:r>
            <a:r>
              <a:rPr lang="en-GB" dirty="0"/>
              <a:t> M, Metter A, Listing J, </a:t>
            </a:r>
            <a:r>
              <a:rPr lang="en-GB" dirty="0" err="1"/>
              <a:t>Sieper</a:t>
            </a:r>
            <a:r>
              <a:rPr lang="en-GB" dirty="0"/>
              <a:t> J, Braun J. Inflammatory back pain in ankylosing spondylitis: a reassessment of the clinical history for application as classification and diagnostic criteria. Arthritis Rheum. 2006;54(2):569-78. </a:t>
            </a:r>
          </a:p>
          <a:p>
            <a:r>
              <a:rPr lang="en-GB" dirty="0"/>
              <a:t>Calin A, Porta J, Fries JF, </a:t>
            </a:r>
            <a:r>
              <a:rPr lang="en-GB" dirty="0" err="1"/>
              <a:t>Schurman</a:t>
            </a:r>
            <a:r>
              <a:rPr lang="en-GB" dirty="0"/>
              <a:t> DJ. Clinical history as a screening test for ankylosing spondylitis. JAMA. 1977;237(24):2613-4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989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8989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8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aim of the Primary Care champions is to Identify</a:t>
            </a:r>
          </a:p>
          <a:p>
            <a:r>
              <a:rPr lang="en-GB" dirty="0"/>
              <a:t>Timothy J P Bray, Alexis Jones, Alexander N Bennett, Philip G </a:t>
            </a:r>
            <a:r>
              <a:rPr lang="en-GB" dirty="0" err="1"/>
              <a:t>Conaghan</a:t>
            </a:r>
            <a:r>
              <a:rPr lang="en-GB" dirty="0"/>
              <a:t>, Andrew Grainger, Richard Hodgson, Charles Hutchinson, Maria Leandro, Peter Mandl, Denis McGonagle, Phill O’Connor, Raj Sengupta, Marianna Thomas, Andoni Toms, Naomi Winn, Margaret A Hall-Craggs, Helena Marzo-Ortega, Pedro M Machado, British Society of </a:t>
            </a:r>
            <a:r>
              <a:rPr lang="en-GB" dirty="0" err="1"/>
              <a:t>Spondyloarthritis</a:t>
            </a:r>
            <a:r>
              <a:rPr lang="en-GB" dirty="0"/>
              <a:t> (</a:t>
            </a:r>
            <a:r>
              <a:rPr lang="en-GB" dirty="0" err="1"/>
              <a:t>BRITSpA</a:t>
            </a:r>
            <a:r>
              <a:rPr lang="en-GB" dirty="0"/>
              <a:t>), Recommendations for acquisition and interpretation of MRI of the spine and sacroiliac joints in the diagnosis of axial </a:t>
            </a:r>
            <a:r>
              <a:rPr lang="en-GB" dirty="0" err="1"/>
              <a:t>spondyloarthritis</a:t>
            </a:r>
            <a:r>
              <a:rPr lang="en-GB" dirty="0"/>
              <a:t> in the UK, Rheumatology, Volume 58, Issue 10, October 2019, Pages 1831–1838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3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3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5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8188"/>
            <a:ext cx="6583363" cy="3703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order posters contact clareclark@nass.co.uk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9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in details from your local pathway, </a:t>
            </a:r>
            <a:r>
              <a:rPr lang="en-GB" dirty="0" err="1"/>
              <a:t>eg</a:t>
            </a:r>
            <a:r>
              <a:rPr lang="en-GB" dirty="0"/>
              <a:t> </a:t>
            </a:r>
          </a:p>
          <a:p>
            <a:r>
              <a:rPr lang="en-GB" dirty="0"/>
              <a:t>Advice and guidance option</a:t>
            </a:r>
          </a:p>
          <a:p>
            <a:r>
              <a:rPr lang="en-GB" dirty="0"/>
              <a:t>MRI and bloods prior to referral to Rheumatology</a:t>
            </a:r>
          </a:p>
          <a:p>
            <a:r>
              <a:rPr lang="en-GB" dirty="0"/>
              <a:t>SPADE prior to Rheumatology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989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55F3F-D304-4C54-8F34-545DF52D31F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8989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61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D795-D624-D0BF-017B-D5BDE13E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8DFB-ABC1-6310-B5E7-290516D2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E5611-5EC8-5961-E8F4-C1978A45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A2A0-BDE6-1945-9AF7-38348A2FC56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ABA4-C518-48DE-16B0-CD51A91B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75DE-D50A-3BDC-C38F-30520517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323-AB3B-0543-A41E-5467A10F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1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0" y="577882"/>
            <a:ext cx="11473200" cy="504000"/>
          </a:xfrm>
        </p:spPr>
        <p:txBody>
          <a:bodyPr/>
          <a:lstStyle>
            <a:lvl1pPr marL="0" marR="0" indent="0" algn="l" defTabSz="912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808163"/>
            <a:ext cx="5648688" cy="4335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808163"/>
            <a:ext cx="5616574" cy="4335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8" y="7289"/>
            <a:ext cx="350639" cy="344488"/>
          </a:xfrm>
        </p:spPr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2196A7-D303-4F40-9667-F41D4F1E8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8" y="1196975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14F979-FBDD-4636-89FF-6CF9A8391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2996" y="6606074"/>
            <a:ext cx="6527688" cy="175727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98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89" y="568555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3" y="1808166"/>
            <a:ext cx="11471638" cy="3811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1133"/>
            <a:ext cx="350639" cy="344488"/>
          </a:xfrm>
        </p:spPr>
        <p:txBody>
          <a:bodyPr/>
          <a:lstStyle>
            <a:lvl1pPr>
              <a:defRPr i="0"/>
            </a:lvl1pPr>
          </a:lstStyle>
          <a:p>
            <a:pPr defTabSz="912571" eaLnBrk="1" fontAlgn="auto" hangingPunct="1">
              <a:spcBef>
                <a:spcPts val="0"/>
              </a:spcBef>
              <a:spcAft>
                <a:spcPts val="0"/>
              </a:spcAft>
            </a:pPr>
            <a:fld id="{27B5AB01-F165-584F-9D0C-FD8A47F7A7CB}" type="slidenum">
              <a:rPr lang="en-US" smtClean="0">
                <a:solidFill>
                  <a:srgbClr val="002F6C"/>
                </a:solidFill>
                <a:latin typeface="Calibri" panose="020F0502020204030204"/>
              </a:rPr>
              <a:pPr defTabSz="91257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F6C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9" y="1167023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8702" y="6626943"/>
            <a:ext cx="9547225" cy="152400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6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ED0F-C3A5-4E6C-8646-ED97ED21FD54}"/>
              </a:ext>
            </a:extLst>
          </p:cNvPr>
          <p:cNvSpPr txBox="1"/>
          <p:nvPr userDrawn="1"/>
        </p:nvSpPr>
        <p:spPr>
          <a:xfrm>
            <a:off x="357888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98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220257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0" y="577882"/>
            <a:ext cx="11473200" cy="504000"/>
          </a:xfrm>
        </p:spPr>
        <p:txBody>
          <a:bodyPr/>
          <a:lstStyle>
            <a:lvl1pPr marL="0" marR="0" indent="0" algn="l" defTabSz="910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808163"/>
            <a:ext cx="5648688" cy="4335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808163"/>
            <a:ext cx="5616574" cy="4335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8" y="7289"/>
            <a:ext cx="350639" cy="344488"/>
          </a:xfrm>
        </p:spPr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2196A7-D303-4F40-9667-F41D4F1E8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9" y="1196975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14F979-FBDD-4636-89FF-6CF9A8391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2997" y="6606076"/>
            <a:ext cx="6527688" cy="175727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6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88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1E7A50-8893-4C5B-A9B9-9A1304A9C6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3ED1-6E34-4BB8-9242-AD8B5B11E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87" y="2397125"/>
            <a:ext cx="9144398" cy="68103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5E64D-F1ED-477A-8D24-57C12EB47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87" y="3320257"/>
            <a:ext cx="914439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C9E47CF-4422-4686-AF85-8C96DA3A2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284" y="5313067"/>
            <a:ext cx="2475731" cy="122791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58FF933-E4E1-4B38-9EB3-29FE1A4C4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147" y="360997"/>
            <a:ext cx="1832538" cy="1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0" y="577882"/>
            <a:ext cx="11473200" cy="504000"/>
          </a:xfrm>
        </p:spPr>
        <p:txBody>
          <a:bodyPr/>
          <a:lstStyle>
            <a:lvl1pPr marL="0" marR="0" indent="0" algn="l" defTabSz="912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808163"/>
            <a:ext cx="5648688" cy="4335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808163"/>
            <a:ext cx="5616574" cy="43354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8" y="7289"/>
            <a:ext cx="350639" cy="344488"/>
          </a:xfrm>
        </p:spPr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2196A7-D303-4F40-9667-F41D4F1E8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8" y="1196975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14F979-FBDD-4636-89FF-6CF9A8391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2996" y="6606074"/>
            <a:ext cx="6527688" cy="175727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3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88" y="568555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808164"/>
            <a:ext cx="11471638" cy="3811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33"/>
            <a:ext cx="350639" cy="344488"/>
          </a:xfrm>
        </p:spPr>
        <p:txBody>
          <a:bodyPr/>
          <a:lstStyle>
            <a:lvl1pPr>
              <a:defRPr i="0"/>
            </a:lvl1pPr>
          </a:lstStyle>
          <a:p>
            <a:fld id="{27B5AB01-F165-584F-9D0C-FD8A47F7A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8" y="1167023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8702" y="6626943"/>
            <a:ext cx="9547225" cy="152400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ED0F-C3A5-4E6C-8646-ED97ED21FD54}"/>
              </a:ext>
            </a:extLst>
          </p:cNvPr>
          <p:cNvSpPr txBox="1"/>
          <p:nvPr userDrawn="1"/>
        </p:nvSpPr>
        <p:spPr>
          <a:xfrm>
            <a:off x="357887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100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3012512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89" y="568555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3" y="1808166"/>
            <a:ext cx="11471638" cy="3811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1133"/>
            <a:ext cx="350639" cy="344488"/>
          </a:xfrm>
        </p:spPr>
        <p:txBody>
          <a:bodyPr/>
          <a:lstStyle>
            <a:lvl1pPr>
              <a:defRPr i="0"/>
            </a:lvl1pPr>
          </a:lstStyle>
          <a:p>
            <a:pPr defTabSz="912571" eaLnBrk="1" fontAlgn="auto" hangingPunct="1">
              <a:spcBef>
                <a:spcPts val="0"/>
              </a:spcBef>
              <a:spcAft>
                <a:spcPts val="0"/>
              </a:spcAft>
            </a:pPr>
            <a:fld id="{27B5AB01-F165-584F-9D0C-FD8A47F7A7CB}" type="slidenum">
              <a:rPr lang="en-US" smtClean="0">
                <a:solidFill>
                  <a:srgbClr val="002F6C"/>
                </a:solidFill>
                <a:latin typeface="Calibri" panose="020F0502020204030204"/>
              </a:rPr>
              <a:pPr defTabSz="91257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2F6C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9" y="1167023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8702" y="6626943"/>
            <a:ext cx="9547225" cy="152400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6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ED0F-C3A5-4E6C-8646-ED97ED21FD54}"/>
              </a:ext>
            </a:extLst>
          </p:cNvPr>
          <p:cNvSpPr txBox="1"/>
          <p:nvPr userDrawn="1"/>
        </p:nvSpPr>
        <p:spPr>
          <a:xfrm>
            <a:off x="357888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98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3357541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1E7A50-8893-4C5B-A9B9-9A1304A9C6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9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3ED1-6E34-4BB8-9242-AD8B5B11E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87" y="2397125"/>
            <a:ext cx="9144398" cy="681038"/>
          </a:xfrm>
        </p:spPr>
        <p:txBody>
          <a:bodyPr anchor="b"/>
          <a:lstStyle>
            <a:lvl1pPr algn="l">
              <a:defRPr sz="399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5E64D-F1ED-477A-8D24-57C12EB47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87" y="3320257"/>
            <a:ext cx="9144398" cy="1655762"/>
          </a:xfrm>
        </p:spPr>
        <p:txBody>
          <a:bodyPr/>
          <a:lstStyle>
            <a:lvl1pPr marL="0" indent="0" algn="l">
              <a:buNone/>
              <a:defRPr sz="2395">
                <a:solidFill>
                  <a:schemeClr val="bg1"/>
                </a:solidFill>
              </a:defRPr>
            </a:lvl1pPr>
            <a:lvl2pPr marL="456286" indent="0" algn="ctr">
              <a:buNone/>
              <a:defRPr sz="1996"/>
            </a:lvl2pPr>
            <a:lvl3pPr marL="912571" indent="0" algn="ctr">
              <a:buNone/>
              <a:defRPr sz="1796"/>
            </a:lvl3pPr>
            <a:lvl4pPr marL="1368857" indent="0" algn="ctr">
              <a:buNone/>
              <a:defRPr sz="1597"/>
            </a:lvl4pPr>
            <a:lvl5pPr marL="1825142" indent="0" algn="ctr">
              <a:buNone/>
              <a:defRPr sz="1597"/>
            </a:lvl5pPr>
            <a:lvl6pPr marL="2281428" indent="0" algn="ctr">
              <a:buNone/>
              <a:defRPr sz="1597"/>
            </a:lvl6pPr>
            <a:lvl7pPr marL="2737714" indent="0" algn="ctr">
              <a:buNone/>
              <a:defRPr sz="1597"/>
            </a:lvl7pPr>
            <a:lvl8pPr marL="3193999" indent="0" algn="ctr">
              <a:buNone/>
              <a:defRPr sz="1597"/>
            </a:lvl8pPr>
            <a:lvl9pPr marL="3650285" indent="0" algn="ctr">
              <a:buNone/>
              <a:defRPr sz="1597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C9E47CF-4422-4686-AF85-8C96DA3A2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84" y="5313069"/>
            <a:ext cx="2475731" cy="122791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58FF933-E4E1-4B38-9EB3-29FE1A4C45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48" y="360997"/>
            <a:ext cx="1832538" cy="1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77" y="546069"/>
            <a:ext cx="11471636" cy="504000"/>
          </a:xfrm>
        </p:spPr>
        <p:txBody>
          <a:bodyPr/>
          <a:lstStyle>
            <a:lvl1pPr marL="0" marR="0" indent="0" algn="l" defTabSz="910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808163"/>
            <a:ext cx="5616574" cy="3824411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807760"/>
            <a:ext cx="5648688" cy="381904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A2CAAF-8A41-4EB9-BE1B-E6644B48E0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889" y="1196975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E9E4EE6-9531-43E0-8942-A6B106043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1" y="6534698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796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4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89" y="568555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3" y="1808166"/>
            <a:ext cx="11471638" cy="3811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1133"/>
            <a:ext cx="350639" cy="344488"/>
          </a:xfrm>
        </p:spPr>
        <p:txBody>
          <a:bodyPr/>
          <a:lstStyle>
            <a:lvl1pPr>
              <a:defRPr i="0"/>
            </a:lvl1pPr>
          </a:lstStyle>
          <a:p>
            <a:fld id="{27B5AB01-F165-584F-9D0C-FD8A47F7A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889" y="1167023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8702" y="6626943"/>
            <a:ext cx="9547225" cy="152400"/>
          </a:xfrm>
        </p:spPr>
        <p:txBody>
          <a:bodyPr tIns="0" rIns="0" bIns="0" anchor="b" anchorCtr="0"/>
          <a:lstStyle>
            <a:lvl1pPr marL="0" indent="0" algn="r">
              <a:spcBef>
                <a:spcPts val="0"/>
              </a:spcBef>
              <a:buNone/>
              <a:defRPr sz="796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ED0F-C3A5-4E6C-8646-ED97ED21FD54}"/>
              </a:ext>
            </a:extLst>
          </p:cNvPr>
          <p:cNvSpPr txBox="1"/>
          <p:nvPr userDrawn="1"/>
        </p:nvSpPr>
        <p:spPr>
          <a:xfrm>
            <a:off x="357888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998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3091751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3" y="173907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3" y="1520828"/>
            <a:ext cx="11471638" cy="4622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5" y="76324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2" y="6539296"/>
            <a:ext cx="9547225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796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CEBA13-167F-4FA0-A973-7014F99D5E28}"/>
              </a:ext>
            </a:extLst>
          </p:cNvPr>
          <p:cNvCxnSpPr/>
          <p:nvPr userDrawn="1"/>
        </p:nvCxnSpPr>
        <p:spPr>
          <a:xfrm>
            <a:off x="360001" y="1333500"/>
            <a:ext cx="114947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4D24A-8CEF-4B88-A5C1-6EF38447020F}"/>
              </a:ext>
            </a:extLst>
          </p:cNvPr>
          <p:cNvCxnSpPr>
            <a:cxnSpLocks/>
          </p:cNvCxnSpPr>
          <p:nvPr userDrawn="1"/>
        </p:nvCxnSpPr>
        <p:spPr>
          <a:xfrm>
            <a:off x="360003" y="6723063"/>
            <a:ext cx="98039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75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4" y="557427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2" y="1520825"/>
            <a:ext cx="11471638" cy="4089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" y="1004"/>
            <a:ext cx="350639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98" i="0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683" y="141272"/>
            <a:ext cx="1334001" cy="84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EEE69-1D8B-4F0F-8ED7-04F707B3AE19}"/>
              </a:ext>
            </a:extLst>
          </p:cNvPr>
          <p:cNvSpPr txBox="1"/>
          <p:nvPr userDrawn="1"/>
        </p:nvSpPr>
        <p:spPr>
          <a:xfrm>
            <a:off x="357887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100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343167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6" r:id="rId2"/>
    <p:sldLayoutId id="2147483827" r:id="rId3"/>
    <p:sldLayoutId id="2147483803" r:id="rId4"/>
  </p:sldLayoutIdLst>
  <p:hf hd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64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928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bg2"/>
        </a:buClr>
        <a:buFont typeface="Verdana" panose="020B0604030504040204" pitchFamily="34" charset="0"/>
        <a:buChar char="–"/>
        <a:tabLst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892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856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20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522" userDrawn="1">
          <p15:clr>
            <a:srgbClr val="A4A3A4"/>
          </p15:clr>
        </p15:guide>
        <p15:guide id="16" orient="horz" pos="300" userDrawn="1">
          <p15:clr>
            <a:srgbClr val="A4A3A4"/>
          </p15:clr>
        </p15:guide>
        <p15:guide id="18" orient="horz" pos="595" userDrawn="1">
          <p15:clr>
            <a:srgbClr val="A4A3A4"/>
          </p15:clr>
        </p15:guide>
        <p15:guide id="19" orient="horz" pos="4247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29" userDrawn="1">
          <p15:clr>
            <a:srgbClr val="A4A3A4"/>
          </p15:clr>
        </p15:guide>
        <p15:guide id="24" orient="horz" pos="754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1139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5" y="557427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3" y="1520825"/>
            <a:ext cx="11471638" cy="4089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" y="1004"/>
            <a:ext cx="350639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96" i="0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684" y="141272"/>
            <a:ext cx="1334001" cy="84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EEE69-1D8B-4F0F-8ED7-04F707B3AE19}"/>
              </a:ext>
            </a:extLst>
          </p:cNvPr>
          <p:cNvSpPr txBox="1"/>
          <p:nvPr userDrawn="1"/>
        </p:nvSpPr>
        <p:spPr>
          <a:xfrm>
            <a:off x="357888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998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358233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64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928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bg2"/>
        </a:buClr>
        <a:buFont typeface="Verdana" panose="020B0604030504040204" pitchFamily="34" charset="0"/>
        <a:buChar char="–"/>
        <a:tabLst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892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856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20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507" userDrawn="1">
          <p15:clr>
            <a:srgbClr val="A4A3A4"/>
          </p15:clr>
        </p15:guide>
        <p15:guide id="16" orient="horz" pos="300" userDrawn="1">
          <p15:clr>
            <a:srgbClr val="A4A3A4"/>
          </p15:clr>
        </p15:guide>
        <p15:guide id="18" orient="horz" pos="595" userDrawn="1">
          <p15:clr>
            <a:srgbClr val="A4A3A4"/>
          </p15:clr>
        </p15:guide>
        <p15:guide id="19" orient="horz" pos="4247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29" userDrawn="1">
          <p15:clr>
            <a:srgbClr val="A4A3A4"/>
          </p15:clr>
        </p15:guide>
        <p15:guide id="24" orient="horz" pos="754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1139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5" y="557427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3" y="1520825"/>
            <a:ext cx="11471638" cy="4089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" y="1004"/>
            <a:ext cx="350639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96" i="0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84" y="141272"/>
            <a:ext cx="1334001" cy="84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EEE69-1D8B-4F0F-8ED7-04F707B3AE19}"/>
              </a:ext>
            </a:extLst>
          </p:cNvPr>
          <p:cNvSpPr txBox="1"/>
          <p:nvPr userDrawn="1"/>
        </p:nvSpPr>
        <p:spPr>
          <a:xfrm>
            <a:off x="357888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998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12463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25" r:id="rId2"/>
    <p:sldLayoutId id="2147483799" r:id="rId3"/>
  </p:sldLayoutIdLst>
  <p:hf hd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64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928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bg2"/>
        </a:buClr>
        <a:buFont typeface="Verdana" panose="020B0604030504040204" pitchFamily="34" charset="0"/>
        <a:buChar char="–"/>
        <a:tabLst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892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856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20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522" userDrawn="1">
          <p15:clr>
            <a:srgbClr val="A4A3A4"/>
          </p15:clr>
        </p15:guide>
        <p15:guide id="16" orient="horz" pos="300" userDrawn="1">
          <p15:clr>
            <a:srgbClr val="A4A3A4"/>
          </p15:clr>
        </p15:guide>
        <p15:guide id="18" orient="horz" pos="595" userDrawn="1">
          <p15:clr>
            <a:srgbClr val="A4A3A4"/>
          </p15:clr>
        </p15:guide>
        <p15:guide id="19" orient="horz" pos="4247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29" userDrawn="1">
          <p15:clr>
            <a:srgbClr val="A4A3A4"/>
          </p15:clr>
        </p15:guide>
        <p15:guide id="24" orient="horz" pos="754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1139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3" y="189325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3" y="1520825"/>
            <a:ext cx="11471638" cy="46228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998" y="-4725"/>
            <a:ext cx="350639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96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96" y="5910727"/>
            <a:ext cx="1334001" cy="8404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391F5F-88C6-46B8-B2B3-2E3B5EB695D7}"/>
              </a:ext>
            </a:extLst>
          </p:cNvPr>
          <p:cNvCxnSpPr/>
          <p:nvPr userDrawn="1"/>
        </p:nvCxnSpPr>
        <p:spPr>
          <a:xfrm>
            <a:off x="360001" y="1333500"/>
            <a:ext cx="114947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92A8DC-4F12-407E-B62C-67DF8A8E97CC}"/>
              </a:ext>
            </a:extLst>
          </p:cNvPr>
          <p:cNvCxnSpPr>
            <a:cxnSpLocks/>
          </p:cNvCxnSpPr>
          <p:nvPr userDrawn="1"/>
        </p:nvCxnSpPr>
        <p:spPr>
          <a:xfrm>
            <a:off x="360003" y="6723063"/>
            <a:ext cx="98039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2EDD2D-52CA-4CE0-825E-AAC9FB153842}"/>
              </a:ext>
            </a:extLst>
          </p:cNvPr>
          <p:cNvSpPr txBox="1"/>
          <p:nvPr userDrawn="1"/>
        </p:nvSpPr>
        <p:spPr>
          <a:xfrm>
            <a:off x="360002" y="6531654"/>
            <a:ext cx="1720193" cy="1485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998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www.nass.co.uk</a:t>
            </a:r>
          </a:p>
        </p:txBody>
      </p:sp>
    </p:spTree>
    <p:extLst>
      <p:ext uri="{BB962C8B-B14F-4D97-AF65-F5344CB8AC3E}">
        <p14:creationId xmlns:p14="http://schemas.microsoft.com/office/powerpoint/2010/main" val="63100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dt="0"/>
  <p:txStyles>
    <p:titleStyle>
      <a:lvl1pPr algn="l" defTabSz="910746" rtl="0" eaLnBrk="1" latinLnBrk="0" hangingPunct="1">
        <a:lnSpc>
          <a:spcPct val="90000"/>
        </a:lnSpc>
        <a:spcBef>
          <a:spcPct val="0"/>
        </a:spcBef>
        <a:buNone/>
        <a:defRPr sz="3194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281" indent="-179281" algn="l" defTabSz="910746" rtl="0" eaLnBrk="1" latinLnBrk="0" hangingPunct="1">
        <a:lnSpc>
          <a:spcPct val="100000"/>
        </a:lnSpc>
        <a:spcBef>
          <a:spcPts val="798"/>
        </a:spcBef>
        <a:spcAft>
          <a:spcPts val="1597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199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8561" indent="-179281" algn="l" defTabSz="910746" rtl="0" eaLnBrk="1" latinLnBrk="0" hangingPunct="1">
        <a:lnSpc>
          <a:spcPct val="100000"/>
        </a:lnSpc>
        <a:spcBef>
          <a:spcPts val="798"/>
        </a:spcBef>
        <a:spcAft>
          <a:spcPts val="1597"/>
        </a:spcAft>
        <a:buClr>
          <a:schemeClr val="bg2"/>
        </a:buClr>
        <a:buFont typeface="Verdana" panose="020B0604030504040204" pitchFamily="34" charset="0"/>
        <a:buChar char="–"/>
        <a:tabLst/>
        <a:defRPr sz="179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7842" indent="-178671" algn="l" defTabSz="910746" rtl="0" eaLnBrk="1" latinLnBrk="0" hangingPunct="1">
        <a:lnSpc>
          <a:spcPct val="100000"/>
        </a:lnSpc>
        <a:spcBef>
          <a:spcPts val="798"/>
        </a:spcBef>
        <a:spcAft>
          <a:spcPts val="1597"/>
        </a:spcAft>
        <a:buClr>
          <a:schemeClr val="tx2"/>
        </a:buClr>
        <a:buFont typeface="Arial" panose="020B0604020202020204" pitchFamily="34" charset="0"/>
        <a:buChar char="•"/>
        <a:tabLst/>
        <a:defRPr sz="159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7123" indent="-179281" algn="l" defTabSz="910746" rtl="0" eaLnBrk="1" latinLnBrk="0" hangingPunct="1">
        <a:lnSpc>
          <a:spcPct val="100000"/>
        </a:lnSpc>
        <a:spcBef>
          <a:spcPts val="798"/>
        </a:spcBef>
        <a:spcAft>
          <a:spcPts val="1597"/>
        </a:spcAft>
        <a:buClr>
          <a:schemeClr val="tx2"/>
        </a:buClr>
        <a:buFont typeface="Arial" panose="020B0604020202020204" pitchFamily="34" charset="0"/>
        <a:buChar char="•"/>
        <a:tabLst/>
        <a:defRPr sz="159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6404" indent="-178671" algn="l" defTabSz="910746" rtl="0" eaLnBrk="1" latinLnBrk="0" hangingPunct="1">
        <a:lnSpc>
          <a:spcPct val="100000"/>
        </a:lnSpc>
        <a:spcBef>
          <a:spcPts val="798"/>
        </a:spcBef>
        <a:spcAft>
          <a:spcPts val="1597"/>
        </a:spcAft>
        <a:buClr>
          <a:schemeClr val="tx2"/>
        </a:buClr>
        <a:buFont typeface="Arial" panose="020B0604020202020204" pitchFamily="34" charset="0"/>
        <a:buChar char="•"/>
        <a:tabLst/>
        <a:defRPr sz="159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4552" indent="-227687" algn="l" defTabSz="910746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959924" indent="-227687" algn="l" defTabSz="910746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415298" indent="-227687" algn="l" defTabSz="910746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870671" indent="-227687" algn="l" defTabSz="910746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373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746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9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1492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6865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2239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7611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2984" algn="l" defTabSz="910746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468" userDrawn="1">
          <p15:clr>
            <a:srgbClr val="A4A3A4"/>
          </p15:clr>
        </p15:guide>
        <p15:guide id="16" orient="horz" pos="164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4235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36" userDrawn="1">
          <p15:clr>
            <a:srgbClr val="A4A3A4"/>
          </p15:clr>
        </p15:guide>
        <p15:guide id="24" orient="horz" pos="709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368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4" y="557427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2" y="1520825"/>
            <a:ext cx="11471638" cy="4089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" y="1004"/>
            <a:ext cx="350639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98" i="0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683" y="141272"/>
            <a:ext cx="1334001" cy="84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EEE69-1D8B-4F0F-8ED7-04F707B3AE19}"/>
              </a:ext>
            </a:extLst>
          </p:cNvPr>
          <p:cNvSpPr txBox="1"/>
          <p:nvPr userDrawn="1"/>
        </p:nvSpPr>
        <p:spPr>
          <a:xfrm>
            <a:off x="357887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1000" i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42903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64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928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bg2"/>
        </a:buClr>
        <a:buFont typeface="Verdana" panose="020B0604030504040204" pitchFamily="34" charset="0"/>
        <a:buChar char="–"/>
        <a:tabLst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892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856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20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522" userDrawn="1">
          <p15:clr>
            <a:srgbClr val="A4A3A4"/>
          </p15:clr>
        </p15:guide>
        <p15:guide id="16" orient="horz" pos="300" userDrawn="1">
          <p15:clr>
            <a:srgbClr val="A4A3A4"/>
          </p15:clr>
        </p15:guide>
        <p15:guide id="18" orient="horz" pos="595" userDrawn="1">
          <p15:clr>
            <a:srgbClr val="A4A3A4"/>
          </p15:clr>
        </p15:guide>
        <p15:guide id="19" orient="horz" pos="4247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29" userDrawn="1">
          <p15:clr>
            <a:srgbClr val="A4A3A4"/>
          </p15:clr>
        </p15:guide>
        <p15:guide id="24" orient="horz" pos="754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1139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5" y="557427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3" y="1520825"/>
            <a:ext cx="11471638" cy="40894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" y="1004"/>
            <a:ext cx="350639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996" i="0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684" y="141272"/>
            <a:ext cx="1334001" cy="84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EEE69-1D8B-4F0F-8ED7-04F707B3AE19}"/>
              </a:ext>
            </a:extLst>
          </p:cNvPr>
          <p:cNvSpPr txBox="1"/>
          <p:nvPr userDrawn="1"/>
        </p:nvSpPr>
        <p:spPr>
          <a:xfrm>
            <a:off x="357888" y="6630056"/>
            <a:ext cx="1708213" cy="15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998" i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www.actonaxialspa.com</a:t>
            </a:r>
          </a:p>
        </p:txBody>
      </p:sp>
    </p:spTree>
    <p:extLst>
      <p:ext uri="{BB962C8B-B14F-4D97-AF65-F5344CB8AC3E}">
        <p14:creationId xmlns:p14="http://schemas.microsoft.com/office/powerpoint/2010/main" val="27423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676" r:id="rId2"/>
  </p:sldLayoutIdLst>
  <p:hf hd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64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928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bg2"/>
        </a:buClr>
        <a:buFont typeface="Verdana" panose="020B0604030504040204" pitchFamily="34" charset="0"/>
        <a:buChar char="–"/>
        <a:tabLst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892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856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20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507" userDrawn="1">
          <p15:clr>
            <a:srgbClr val="A4A3A4"/>
          </p15:clr>
        </p15:guide>
        <p15:guide id="16" orient="horz" pos="300" userDrawn="1">
          <p15:clr>
            <a:srgbClr val="A4A3A4"/>
          </p15:clr>
        </p15:guide>
        <p15:guide id="18" orient="horz" pos="595" userDrawn="1">
          <p15:clr>
            <a:srgbClr val="A4A3A4"/>
          </p15:clr>
        </p15:guide>
        <p15:guide id="19" orient="horz" pos="4247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29" userDrawn="1">
          <p15:clr>
            <a:srgbClr val="A4A3A4"/>
          </p15:clr>
        </p15:guide>
        <p15:guide id="24" orient="horz" pos="754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113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ctonaxialspa.com/symptoms-checker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spadetool.co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nottingham.ac.uk/primis/projects/axspa.aspx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ardens.org.uk/support/solutions/articles/31000154701-musculoskeletal-first-contact-practitioner-consultations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AB8EBF-2093-4C91-BD7D-7200A124A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722" y="2828694"/>
            <a:ext cx="11461750" cy="681038"/>
          </a:xfrm>
        </p:spPr>
        <p:txBody>
          <a:bodyPr/>
          <a:lstStyle/>
          <a:p>
            <a:r>
              <a:rPr lang="en-GB"/>
              <a:t>Act on Axial </a:t>
            </a:r>
            <a:r>
              <a:rPr lang="en-GB" err="1"/>
              <a:t>SpA</a:t>
            </a:r>
            <a:r>
              <a:rPr lang="en-GB"/>
              <a:t> Primary Care Presentation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0169AD8-0583-4BA2-B877-A55D9C76B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169" y="4210675"/>
            <a:ext cx="9126538" cy="526978"/>
          </a:xfrm>
        </p:spPr>
        <p:txBody>
          <a:bodyPr/>
          <a:lstStyle/>
          <a:p>
            <a:br>
              <a:rPr lang="en-GB"/>
            </a:b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71A21-54D4-4096-9832-BAE3D3980B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0844" y="-4763"/>
            <a:ext cx="349250" cy="344488"/>
          </a:xfrm>
        </p:spPr>
        <p:txBody>
          <a:bodyPr/>
          <a:lstStyle/>
          <a:p>
            <a:fld id="{27B5AB01-F165-584F-9D0C-FD8A47F7A7C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CF0A7C4-9A2E-4286-A63E-A5E77C550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713" y="5458503"/>
            <a:ext cx="1864885" cy="115390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DEA24D4-C968-4B17-AE8A-A767ACBDDE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407" y="5688752"/>
            <a:ext cx="2072756" cy="56260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17F0A12-1584-4EEF-9DE2-BF542D1083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315" y="6021388"/>
            <a:ext cx="1293940" cy="24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D44A9-E08E-4BB1-9FD3-5B608A3207DF}"/>
              </a:ext>
            </a:extLst>
          </p:cNvPr>
          <p:cNvSpPr txBox="1"/>
          <p:nvPr/>
        </p:nvSpPr>
        <p:spPr>
          <a:xfrm>
            <a:off x="369094" y="5975144"/>
            <a:ext cx="1378424" cy="38213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r>
              <a:rPr lang="en-GB" sz="9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Campaign fully</a:t>
            </a:r>
            <a:br>
              <a:rPr lang="en-GB" sz="9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9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funded by UCB</a:t>
            </a:r>
          </a:p>
        </p:txBody>
      </p:sp>
    </p:spTree>
    <p:extLst>
      <p:ext uri="{BB962C8B-B14F-4D97-AF65-F5344CB8AC3E}">
        <p14:creationId xmlns:p14="http://schemas.microsoft.com/office/powerpoint/2010/main" val="244303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82C1-31C3-9999-FDC4-EC6A145A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Clinically validated Symptom Checker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A5FA88-7E03-A4AC-24E5-9A0B061EB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292" y="2525903"/>
            <a:ext cx="1928824" cy="19896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06E5C-1093-0B0A-9A8D-158BC16C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6FC2A-C48D-66DE-45F7-B9B5C54F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95" y="1960557"/>
            <a:ext cx="6711337" cy="34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5FDE-9661-439E-B0FF-FD1A4622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49" y="568555"/>
            <a:ext cx="10065658" cy="504000"/>
          </a:xfrm>
        </p:spPr>
        <p:txBody>
          <a:bodyPr/>
          <a:lstStyle/>
          <a:p>
            <a:r>
              <a:rPr lang="en-GB" sz="2800" dirty="0"/>
              <a:t>Symptom checker and SPINE </a:t>
            </a:r>
            <a:r>
              <a:rPr lang="en-GB" sz="2800" dirty="0" err="1"/>
              <a:t>acronymn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DB57-72EA-4EB1-97C2-81168E4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US" sz="998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98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C467AC3-7350-4AFE-B5C3-D11D1A224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10309"/>
            <a:ext cx="1718390" cy="8539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3AF09D-CDF5-4E01-A50D-FA5EDFFB2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50" y="1081752"/>
            <a:ext cx="11448871" cy="835565"/>
          </a:xfrm>
        </p:spPr>
        <p:txBody>
          <a:bodyPr/>
          <a:lstStyle/>
          <a:p>
            <a:r>
              <a:rPr lang="en-GB" sz="2000" dirty="0"/>
              <a:t>Inflammatory arthritis effecting spine and Sacroiliac joints.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DBFD24-3D8D-6623-1BCF-FBA725F1F0CC}"/>
              </a:ext>
            </a:extLst>
          </p:cNvPr>
          <p:cNvSpPr txBox="1">
            <a:spLocks/>
          </p:cNvSpPr>
          <p:nvPr/>
        </p:nvSpPr>
        <p:spPr>
          <a:xfrm>
            <a:off x="361860" y="1835229"/>
            <a:ext cx="10439967" cy="379239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64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Back pain started before the age of 40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Back pain developed slowly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Chronic back pain lasting greater than 3 months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Back stiffness upon waking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Back pain improves with exercise / movement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Back pain worse with rest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Alternating buttock pain</a:t>
            </a:r>
          </a:p>
          <a:p>
            <a:pPr marL="522540" marR="0" lvl="1" indent="-34290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Regular waking at night</a:t>
            </a:r>
          </a:p>
          <a:p>
            <a:pPr marL="179640" marR="0" lvl="1" indent="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9640" marR="0" lvl="1" indent="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2F6C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5579E-CC64-A037-7A8E-E80AD60EDF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961" y="1652546"/>
            <a:ext cx="4642360" cy="3975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B9680-555F-5007-8197-7729371AA3C1}"/>
              </a:ext>
            </a:extLst>
          </p:cNvPr>
          <p:cNvSpPr txBox="1"/>
          <p:nvPr/>
        </p:nvSpPr>
        <p:spPr>
          <a:xfrm>
            <a:off x="1444183" y="5965498"/>
            <a:ext cx="8275320" cy="46584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GB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Complete the NASS Symptom Checker: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5"/>
              </a:rPr>
              <a:t>Symptom checker</a:t>
            </a:r>
            <a:r>
              <a:rPr lang="en-GB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26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1CF0-84B6-9ED3-3DBD-91BC0634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 in the diagnosis of axial </a:t>
            </a:r>
            <a:r>
              <a:rPr lang="en-GB" dirty="0" err="1"/>
              <a:t>spondyloarthritis</a:t>
            </a:r>
            <a:r>
              <a:rPr lang="en-GB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478E-9819-8084-2802-2B7322D1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89" y="2059626"/>
            <a:ext cx="11471638" cy="3811587"/>
          </a:xfrm>
        </p:spPr>
        <p:txBody>
          <a:bodyPr/>
          <a:lstStyle/>
          <a:p>
            <a:r>
              <a:rPr lang="en-GB" dirty="0"/>
              <a:t>MRI plays a crucial role in diagnosis of axial </a:t>
            </a:r>
            <a:r>
              <a:rPr lang="en-GB" dirty="0" err="1"/>
              <a:t>SpA</a:t>
            </a:r>
            <a:r>
              <a:rPr lang="en-GB" dirty="0"/>
              <a:t> - especially in nr-</a:t>
            </a:r>
            <a:r>
              <a:rPr lang="en-GB" dirty="0" err="1"/>
              <a:t>AxSpA</a:t>
            </a:r>
            <a:endParaRPr lang="en-GB" dirty="0"/>
          </a:p>
          <a:p>
            <a:r>
              <a:rPr lang="en-GB" dirty="0"/>
              <a:t>Rheumatologists utilise imaging including MRI when making a diagnostic decision</a:t>
            </a:r>
          </a:p>
          <a:p>
            <a:r>
              <a:rPr lang="en-GB" dirty="0"/>
              <a:t>Rheumatologists should request MRI using a </a:t>
            </a:r>
            <a:r>
              <a:rPr lang="en-GB" dirty="0" err="1"/>
              <a:t>spondyloarthritis</a:t>
            </a:r>
            <a:r>
              <a:rPr lang="en-GB" dirty="0"/>
              <a:t> protocol of the SIJ and whole spine</a:t>
            </a:r>
          </a:p>
          <a:p>
            <a:r>
              <a:rPr lang="en-GB" dirty="0"/>
              <a:t>Rheumatologists should work closely with local MSK radiologists in the interpretation of imaging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4332-DEE0-D3DC-863C-9CED4A83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571" eaLnBrk="1" fontAlgn="auto" hangingPunct="1">
              <a:spcBef>
                <a:spcPts val="0"/>
              </a:spcBef>
              <a:spcAft>
                <a:spcPts val="0"/>
              </a:spcAft>
            </a:pPr>
            <a:fld id="{27B5AB01-F165-584F-9D0C-FD8A47F7A7CB}" type="slidenum">
              <a:rPr lang="en-US" smtClean="0">
                <a:solidFill>
                  <a:srgbClr val="002F6C"/>
                </a:solidFill>
                <a:latin typeface="Calibri" panose="020F0502020204030204"/>
              </a:rPr>
              <a:pPr defTabSz="912571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2F6C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13A5520-8A2A-8B56-1F71-AB9C9B7580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141" y="5805658"/>
            <a:ext cx="1715034" cy="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6FC27-2A56-47FD-9740-6E23EAC2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568554"/>
            <a:ext cx="11358084" cy="1198007"/>
          </a:xfrm>
        </p:spPr>
        <p:txBody>
          <a:bodyPr/>
          <a:lstStyle/>
          <a:p>
            <a:r>
              <a:rPr lang="en-GB" sz="2800" dirty="0" err="1"/>
              <a:t>BRITSpA</a:t>
            </a:r>
            <a:r>
              <a:rPr lang="en-GB" sz="2800" dirty="0"/>
              <a:t> 2019 recommendations for acquisition and interpretation of MRI in the diagnosis of axial </a:t>
            </a:r>
            <a:r>
              <a:rPr lang="en-GB" sz="2800" dirty="0" err="1"/>
              <a:t>spondyloarthritis</a:t>
            </a:r>
            <a:r>
              <a:rPr lang="en-GB" sz="2800" dirty="0"/>
              <a:t> in the 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928F-EB4A-41FA-B9C0-E79B9597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GB" sz="996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2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96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9436BDE-199D-9B7C-DF90-D8A37EF2C0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484" y="5963876"/>
            <a:ext cx="1715034" cy="85229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A208AF0-5019-4BED-174F-727CD7807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786" y="3895032"/>
            <a:ext cx="1485785" cy="2068844"/>
          </a:xfrm>
          <a:solidFill>
            <a:srgbClr val="002F6C"/>
          </a:solidFill>
          <a:ln>
            <a:solidFill>
              <a:srgbClr val="002F6C"/>
            </a:solidFill>
          </a:ln>
        </p:spPr>
        <p:txBody>
          <a:bodyPr anchor="ctr"/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Verdana"/>
                <a:ea typeface="Verdana"/>
              </a:rPr>
              <a:t>1. When requesting an MRI for suspected </a:t>
            </a:r>
            <a:r>
              <a:rPr lang="en-GB" sz="100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r>
              <a:rPr lang="en-GB" sz="1000" dirty="0">
                <a:solidFill>
                  <a:schemeClr val="bg1"/>
                </a:solidFill>
                <a:latin typeface="Verdana"/>
                <a:ea typeface="Verdana"/>
              </a:rPr>
              <a:t>, imaging of both the SIJs and the spine is recommended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186CFB-7493-054E-2FA3-E1C50D7CF264}"/>
              </a:ext>
            </a:extLst>
          </p:cNvPr>
          <p:cNvSpPr txBox="1">
            <a:spLocks/>
          </p:cNvSpPr>
          <p:nvPr/>
        </p:nvSpPr>
        <p:spPr>
          <a:xfrm>
            <a:off x="372268" y="2514601"/>
            <a:ext cx="5135182" cy="632938"/>
          </a:xfrm>
          <a:prstGeom prst="rect">
            <a:avLst/>
          </a:prstGeom>
          <a:solidFill>
            <a:srgbClr val="FC5C3D"/>
          </a:solidFill>
          <a:ln>
            <a:solidFill>
              <a:srgbClr val="FC5C3D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5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i="0" dirty="0">
                <a:solidFill>
                  <a:srgbClr val="002F6C"/>
                </a:solidFill>
                <a:latin typeface="Verdana"/>
                <a:ea typeface="Verdana"/>
              </a:rPr>
              <a:t>1. The diagnosis of </a:t>
            </a:r>
            <a:r>
              <a:rPr lang="en-GB" sz="1400" b="1" i="0" dirty="0" err="1">
                <a:solidFill>
                  <a:srgbClr val="002F6C"/>
                </a:solidFill>
                <a:latin typeface="Verdana"/>
                <a:ea typeface="Verdana"/>
              </a:rPr>
              <a:t>axSpA</a:t>
            </a:r>
            <a:r>
              <a:rPr lang="en-GB" sz="1400" b="1" i="0" dirty="0">
                <a:solidFill>
                  <a:srgbClr val="002F6C"/>
                </a:solidFill>
                <a:latin typeface="Verdana"/>
                <a:ea typeface="Verdana"/>
              </a:rPr>
              <a:t> is based on clinical, laboratory and imaging features</a:t>
            </a:r>
            <a:endParaRPr lang="en-GB" sz="1600" i="0" dirty="0">
              <a:solidFill>
                <a:srgbClr val="002F6C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359FE6F-8111-322D-D2FB-65C33071D317}"/>
              </a:ext>
            </a:extLst>
          </p:cNvPr>
          <p:cNvSpPr txBox="1">
            <a:spLocks/>
          </p:cNvSpPr>
          <p:nvPr/>
        </p:nvSpPr>
        <p:spPr>
          <a:xfrm>
            <a:off x="6257956" y="2514055"/>
            <a:ext cx="5135182" cy="632938"/>
          </a:xfrm>
          <a:prstGeom prst="rect">
            <a:avLst/>
          </a:prstGeom>
          <a:solidFill>
            <a:srgbClr val="FC5C3D"/>
          </a:solidFill>
          <a:ln>
            <a:solidFill>
              <a:srgbClr val="FC5C3D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5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i="0" dirty="0">
                <a:solidFill>
                  <a:srgbClr val="002F6C"/>
                </a:solidFill>
                <a:latin typeface="Verdana"/>
                <a:ea typeface="Verdana"/>
              </a:rPr>
              <a:t>2. Some patients with </a:t>
            </a:r>
            <a:r>
              <a:rPr lang="en-GB" sz="1400" b="1" i="0" dirty="0" err="1">
                <a:solidFill>
                  <a:srgbClr val="002F6C"/>
                </a:solidFill>
                <a:latin typeface="Verdana"/>
                <a:ea typeface="Verdana"/>
              </a:rPr>
              <a:t>axSpA</a:t>
            </a:r>
            <a:r>
              <a:rPr lang="en-GB" sz="1400" b="1" i="0" dirty="0">
                <a:solidFill>
                  <a:srgbClr val="002F6C"/>
                </a:solidFill>
                <a:latin typeface="Verdana"/>
                <a:ea typeface="Verdana"/>
              </a:rPr>
              <a:t> can have isolated inflammation of either the SIJs or spine</a:t>
            </a:r>
            <a:endParaRPr lang="en-GB" sz="1600" i="0" dirty="0">
              <a:solidFill>
                <a:srgbClr val="002F6C"/>
              </a:solidFill>
            </a:endParaRPr>
          </a:p>
        </p:txBody>
      </p:sp>
      <p:sp>
        <p:nvSpPr>
          <p:cNvPr id="12" name="Google Shape;1316;p34">
            <a:extLst>
              <a:ext uri="{FF2B5EF4-FFF2-40B4-BE49-F238E27FC236}">
                <a16:creationId xmlns:a16="http://schemas.microsoft.com/office/drawing/2014/main" id="{C8C0C8A5-D668-0BD5-0B04-4FC8DB84B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122" y="1857797"/>
            <a:ext cx="4801757" cy="25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91222" rIns="91222" bIns="9122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95" b="1" dirty="0">
                <a:solidFill>
                  <a:srgbClr val="000000"/>
                </a:solidFill>
                <a:ea typeface="Verdana" panose="020B0604030504040204" pitchFamily="34" charset="0"/>
                <a:cs typeface="Fira Sans Extra Condensed SemiB"/>
                <a:sym typeface="Fira Sans Extra Condensed SemiB"/>
              </a:rPr>
              <a:t>Overarching principles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BD56BDB-D9F1-F820-0088-B23415817E6F}"/>
              </a:ext>
            </a:extLst>
          </p:cNvPr>
          <p:cNvSpPr/>
          <p:nvPr/>
        </p:nvSpPr>
        <p:spPr>
          <a:xfrm rot="16200000">
            <a:off x="5975402" y="-872501"/>
            <a:ext cx="305293" cy="6376378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Google Shape;1316;p34">
            <a:extLst>
              <a:ext uri="{FF2B5EF4-FFF2-40B4-BE49-F238E27FC236}">
                <a16:creationId xmlns:a16="http://schemas.microsoft.com/office/drawing/2014/main" id="{8918CAAA-F69A-6827-00E5-BDBBA8F4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20" y="3219199"/>
            <a:ext cx="4801757" cy="25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91222" rIns="91222" bIns="9122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95" b="1" dirty="0">
                <a:solidFill>
                  <a:srgbClr val="000000"/>
                </a:solidFill>
                <a:ea typeface="Verdana" panose="020B0604030504040204" pitchFamily="34" charset="0"/>
                <a:cs typeface="Fira Sans Extra Condensed SemiB"/>
                <a:sym typeface="Fira Sans Extra Condensed SemiB"/>
              </a:rPr>
              <a:t>Recommendations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9C64474-4761-82DC-E94D-7CA19C495B50}"/>
              </a:ext>
            </a:extLst>
          </p:cNvPr>
          <p:cNvSpPr/>
          <p:nvPr/>
        </p:nvSpPr>
        <p:spPr>
          <a:xfrm rot="16200000">
            <a:off x="5756553" y="-1788286"/>
            <a:ext cx="305293" cy="10967881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39A3EE9-8380-77D0-CA3D-F729B574487C}"/>
              </a:ext>
            </a:extLst>
          </p:cNvPr>
          <p:cNvSpPr txBox="1">
            <a:spLocks/>
          </p:cNvSpPr>
          <p:nvPr/>
        </p:nvSpPr>
        <p:spPr>
          <a:xfrm>
            <a:off x="1996211" y="3895032"/>
            <a:ext cx="1485785" cy="2068844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2. T1-weighted and fat-suppressed, fluid-sensitive sequences (including STIR, fat-saturated T2 or Dixon methods) are recommended for suspected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endParaRPr lang="en-GB" sz="1050" i="0" dirty="0">
              <a:solidFill>
                <a:schemeClr val="bg1"/>
              </a:solidFill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0472ECA-DF35-3F3B-729C-D148E134E2A9}"/>
              </a:ext>
            </a:extLst>
          </p:cNvPr>
          <p:cNvSpPr txBox="1">
            <a:spLocks/>
          </p:cNvSpPr>
          <p:nvPr/>
        </p:nvSpPr>
        <p:spPr>
          <a:xfrm>
            <a:off x="9928334" y="3895032"/>
            <a:ext cx="1485785" cy="2068844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7. The full range and combination of active and structural lesions of the SIJs and spine should be taken into account when deciding if the MRI scan is suggestive of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 or not</a:t>
            </a:r>
            <a:endParaRPr lang="en-GB" sz="1050" i="0" dirty="0">
              <a:solidFill>
                <a:schemeClr val="bg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353783A0-C203-1091-59AB-57E54203CD1B}"/>
              </a:ext>
            </a:extLst>
          </p:cNvPr>
          <p:cNvSpPr txBox="1">
            <a:spLocks/>
          </p:cNvSpPr>
          <p:nvPr/>
        </p:nvSpPr>
        <p:spPr>
          <a:xfrm>
            <a:off x="3582636" y="3895032"/>
            <a:ext cx="1485785" cy="2068844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3. The minimum protocol when requesting an MRI for suspected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 should include sagittal images of the spine with extended lateral coverage and images of the SIJs that are in an obliques coronal plan to the joint</a:t>
            </a:r>
            <a:endParaRPr lang="en-GB" sz="1050" i="0" dirty="0">
              <a:solidFill>
                <a:schemeClr val="bg1"/>
              </a:solidFill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85B3FF0-4764-5C4C-0CE7-45A244A1F167}"/>
              </a:ext>
            </a:extLst>
          </p:cNvPr>
          <p:cNvSpPr txBox="1">
            <a:spLocks/>
          </p:cNvSpPr>
          <p:nvPr/>
        </p:nvSpPr>
        <p:spPr>
          <a:xfrm>
            <a:off x="5169061" y="3895032"/>
            <a:ext cx="1485785" cy="2068844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4. In the SIJs, the presence of bone marrow oedema, fatty infiltration or erosion is suggestive of the diagnosis of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. The presence of more than one of these features increases the diagnostic confidence of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endParaRPr lang="en-GB" sz="1050" i="0" dirty="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15C72737-4DE2-AA35-C1FF-ACAA6AA129E8}"/>
              </a:ext>
            </a:extLst>
          </p:cNvPr>
          <p:cNvSpPr txBox="1">
            <a:spLocks/>
          </p:cNvSpPr>
          <p:nvPr/>
        </p:nvSpPr>
        <p:spPr>
          <a:xfrm>
            <a:off x="6755486" y="3895032"/>
            <a:ext cx="1485785" cy="2068844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5. In the spine, the presence of multiple corner inflammatory lesions and / or multiple corner fatty lesions increases the diagnostic confidence of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endParaRPr lang="en-GB" sz="1050" i="0" dirty="0">
              <a:solidFill>
                <a:schemeClr val="bg1"/>
              </a:solidFill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B2552C24-79EF-509A-71E2-35C130B5BC3E}"/>
              </a:ext>
            </a:extLst>
          </p:cNvPr>
          <p:cNvSpPr txBox="1">
            <a:spLocks/>
          </p:cNvSpPr>
          <p:nvPr/>
        </p:nvSpPr>
        <p:spPr>
          <a:xfrm>
            <a:off x="8341911" y="3895032"/>
            <a:ext cx="1485785" cy="2068844"/>
          </a:xfrm>
          <a:prstGeom prst="rect">
            <a:avLst/>
          </a:prstGeom>
          <a:solidFill>
            <a:srgbClr val="002F6C"/>
          </a:solidFill>
          <a:ln>
            <a:solidFill>
              <a:srgbClr val="002F6C"/>
            </a:solidFill>
          </a:ln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2390" kern="12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000" i="0" dirty="0">
                <a:solidFill>
                  <a:schemeClr val="bg1"/>
                </a:solidFill>
                <a:latin typeface="Verdana"/>
                <a:ea typeface="Verdana"/>
              </a:rPr>
              <a:t>6. In the SIJs and / or spine the presence of characteristic new bone formation increases the diagnostic confidence of </a:t>
            </a:r>
            <a:r>
              <a:rPr lang="en-GB" sz="1000" i="0" dirty="0" err="1">
                <a:solidFill>
                  <a:schemeClr val="bg1"/>
                </a:solidFill>
                <a:latin typeface="Verdana"/>
                <a:ea typeface="Verdana"/>
              </a:rPr>
              <a:t>axSpA</a:t>
            </a:r>
            <a:endParaRPr lang="en-GB" sz="105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3E1A-448C-5DB6-1F00-866B4BDBF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NASS resources for clinicians</a:t>
            </a:r>
          </a:p>
        </p:txBody>
      </p:sp>
    </p:spTree>
    <p:extLst>
      <p:ext uri="{BB962C8B-B14F-4D97-AF65-F5344CB8AC3E}">
        <p14:creationId xmlns:p14="http://schemas.microsoft.com/office/powerpoint/2010/main" val="110524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477C8-8822-4A0C-84D5-94DEE486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US" sz="996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2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96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BD7F5-1D32-4F4F-B1A7-077D93C80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B652-D547-4C52-21ED-C66A69DA9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" t="2133" r="2125" b="3369"/>
          <a:stretch/>
        </p:blipFill>
        <p:spPr>
          <a:xfrm>
            <a:off x="11906" y="6699"/>
            <a:ext cx="12168188" cy="68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BD728-8056-41DD-B94B-3CAF1D5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25" y="583450"/>
            <a:ext cx="9955452" cy="503016"/>
          </a:xfrm>
        </p:spPr>
        <p:txBody>
          <a:bodyPr/>
          <a:lstStyle/>
          <a:p>
            <a:r>
              <a:rPr lang="en-GB" sz="3194" dirty="0">
                <a:solidFill>
                  <a:srgbClr val="FC5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Best MSK / GIRFT axial Spondyloarthritis pathway </a:t>
            </a:r>
            <a:r>
              <a:rPr lang="en-GB" sz="3194" i="1" dirty="0">
                <a:solidFill>
                  <a:srgbClr val="FC5C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(England only)</a:t>
            </a: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3A36-4DB8-4610-AD75-486A4B6D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09" y="16107"/>
            <a:ext cx="349270" cy="34381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7B5AB01-F165-584F-9D0C-FD8A47F7A7CB}" type="slidenum">
              <a:rPr lang="en-US">
                <a:solidFill>
                  <a:srgbClr val="002F6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srgbClr val="002F6C"/>
              </a:solidFill>
              <a:latin typeface="Arial" pitchFamily="34" charset="0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167207B-EFE6-4103-B44F-974584932F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141" y="5805658"/>
            <a:ext cx="1715034" cy="852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D2B02-8DCC-3538-F255-3C148D2689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37" y="1481718"/>
            <a:ext cx="7179427" cy="50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AF91-236E-D03C-CB22-35B605BA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SPADE tool </a:t>
            </a:r>
            <a:r>
              <a:rPr lang="en-GB" sz="2000" dirty="0">
                <a:hlinkClick r:id="rId2"/>
              </a:rPr>
              <a:t>www.spadetool.co.uk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C409-2DFC-B9DB-1AD1-2C2D9929F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205" y="1808163"/>
            <a:ext cx="4005873" cy="433546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Inflammatory type back pain</a:t>
            </a:r>
          </a:p>
          <a:p>
            <a:r>
              <a:rPr lang="en-GB" dirty="0">
                <a:solidFill>
                  <a:schemeClr val="bg2"/>
                </a:solidFill>
              </a:rPr>
              <a:t>Heel pain (enthesitis)</a:t>
            </a:r>
          </a:p>
          <a:p>
            <a:r>
              <a:rPr lang="en-GB" dirty="0">
                <a:solidFill>
                  <a:schemeClr val="bg2"/>
                </a:solidFill>
              </a:rPr>
              <a:t>Peripheral arthritis </a:t>
            </a:r>
          </a:p>
          <a:p>
            <a:r>
              <a:rPr lang="en-GB" dirty="0">
                <a:solidFill>
                  <a:schemeClr val="bg2"/>
                </a:solidFill>
              </a:rPr>
              <a:t>Dactylitis</a:t>
            </a:r>
          </a:p>
          <a:p>
            <a:r>
              <a:rPr lang="en-GB" dirty="0">
                <a:solidFill>
                  <a:schemeClr val="bg2"/>
                </a:solidFill>
              </a:rPr>
              <a:t>Iritis or anterior uveitis</a:t>
            </a:r>
          </a:p>
          <a:p>
            <a:r>
              <a:rPr lang="en-GB" dirty="0">
                <a:solidFill>
                  <a:schemeClr val="bg2"/>
                </a:solidFill>
              </a:rPr>
              <a:t>Psoriasis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FF4D7-96CC-5A05-B382-9AA8F2FC6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2232" y="1808163"/>
            <a:ext cx="4005873" cy="433546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Positive family history of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, reactive arthritis, psoriasis, IBD or anterior uveitis</a:t>
            </a:r>
          </a:p>
          <a:p>
            <a:r>
              <a:rPr lang="en-GB" dirty="0">
                <a:solidFill>
                  <a:schemeClr val="bg2"/>
                </a:solidFill>
              </a:rPr>
              <a:t>Good response to NSAIDs</a:t>
            </a:r>
          </a:p>
          <a:p>
            <a:r>
              <a:rPr lang="en-GB" dirty="0">
                <a:solidFill>
                  <a:schemeClr val="bg2"/>
                </a:solidFill>
              </a:rPr>
              <a:t>Raised acute-phase reactants (CRP/ESR)</a:t>
            </a:r>
          </a:p>
          <a:p>
            <a:r>
              <a:rPr lang="en-GB" dirty="0">
                <a:solidFill>
                  <a:schemeClr val="bg2"/>
                </a:solidFill>
              </a:rPr>
              <a:t>HLAB27</a:t>
            </a:r>
          </a:p>
          <a:p>
            <a:r>
              <a:rPr lang="en-GB" dirty="0">
                <a:solidFill>
                  <a:schemeClr val="bg2"/>
                </a:solidFill>
              </a:rPr>
              <a:t>Sacroiliitis shown by MRI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0D744-540F-1657-94F1-C6B7EEE6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5611D4-8189-FDAB-2ACE-B4D218B026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Developed by Dr Raj Sengupta and Team</a:t>
            </a:r>
          </a:p>
        </p:txBody>
      </p:sp>
      <p:pic>
        <p:nvPicPr>
          <p:cNvPr id="7" name="Content Placeholder 20" descr="Chart&#10;&#10;Description automatically generated">
            <a:extLst>
              <a:ext uri="{FF2B5EF4-FFF2-40B4-BE49-F238E27FC236}">
                <a16:creationId xmlns:a16="http://schemas.microsoft.com/office/drawing/2014/main" id="{C93D4A15-E09E-0D29-1772-15BDCF0DE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912" y="2288447"/>
            <a:ext cx="3328792" cy="308909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2E5F03-C38A-E808-549F-5D55FE0400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42967"/>
            <a:ext cx="1718390" cy="8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6FC27-2A56-47FD-9740-6E23EAC2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IT to alert clinicians to suspected axial SpA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AD11AC-4898-426F-8C95-88B9D293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4" y="1523207"/>
            <a:ext cx="6246812" cy="381158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Prof. Raj Sengupta &amp; PRIMIS</a:t>
            </a:r>
          </a:p>
          <a:p>
            <a:pPr lvl="1"/>
            <a:r>
              <a:rPr lang="en-GB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https://www.nottingham.ac.uk/primis/projects/axspa.aspx</a:t>
            </a:r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‘Pop up’ alert and retrospective audit tool with ASAS criteria and SPADE embedded for assessment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Works on TPP </a:t>
            </a:r>
            <a:r>
              <a:rPr lang="en-GB" dirty="0" err="1">
                <a:solidFill>
                  <a:schemeClr val="bg2"/>
                </a:solidFill>
              </a:rPr>
              <a:t>SystemOne</a:t>
            </a:r>
            <a:r>
              <a:rPr lang="en-GB" dirty="0">
                <a:solidFill>
                  <a:schemeClr val="bg2"/>
                </a:solidFill>
              </a:rPr>
              <a:t> with EMIS web in development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Pilot sites trialling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22C26-F02E-0BFC-8D4D-E173764C2E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9" y="4610025"/>
            <a:ext cx="3454503" cy="16794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FA518B5-A251-FD14-CB79-A64441EB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" y="5283756"/>
            <a:ext cx="19621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251F49E-B4B6-A2A1-93D9-5D4F37D5BEF6}"/>
              </a:ext>
            </a:extLst>
          </p:cNvPr>
          <p:cNvSpPr txBox="1">
            <a:spLocks/>
          </p:cNvSpPr>
          <p:nvPr/>
        </p:nvSpPr>
        <p:spPr>
          <a:xfrm>
            <a:off x="6974578" y="1472170"/>
            <a:ext cx="4843747" cy="38115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64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40" marR="0" lvl="0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FC5C3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 Toby Wallace &amp; Ardens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Ardens FCP MSK template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MSK triage templates for both GP and FCP, updated with ASAS, NICE, SPADE, GIRFT criteria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Works on TPP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SystemOne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and EMIS 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Updated templates </a:t>
            </a:r>
            <a:r>
              <a:rPr lang="en-GB" dirty="0">
                <a:solidFill>
                  <a:schemeClr val="bg2"/>
                </a:solidFill>
              </a:rPr>
              <a:t>available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FC5C3D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C5A708E-7973-9CC8-3184-3506EAFF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78" y="5449735"/>
            <a:ext cx="24860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CD45D6B-7007-D419-C756-F5460B4364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42967"/>
            <a:ext cx="1718390" cy="8539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D77B-D511-68EF-F385-260BD3D3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8" y="7289"/>
            <a:ext cx="350639" cy="344488"/>
          </a:xfrm>
        </p:spPr>
        <p:txBody>
          <a:bodyPr/>
          <a:lstStyle/>
          <a:p>
            <a:fld id="{27B5AB01-F165-584F-9D0C-FD8A47F7A7CB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026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D5A8-C84F-3FEB-457A-62A1D8F0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2F6E-DC78-DBF4-A9F3-5B9C2903DEE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is common and effects both men and women equally</a:t>
            </a:r>
          </a:p>
          <a:p>
            <a:r>
              <a:rPr lang="en-GB" dirty="0">
                <a:solidFill>
                  <a:schemeClr val="bg2"/>
                </a:solidFill>
              </a:rPr>
              <a:t>Negative x-ray does not rule out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People with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may primarily present with an EMM</a:t>
            </a:r>
          </a:p>
          <a:p>
            <a:r>
              <a:rPr lang="en-GB" dirty="0">
                <a:solidFill>
                  <a:schemeClr val="bg2"/>
                </a:solidFill>
              </a:rPr>
              <a:t>If the symptom checker and SPADE show high indication of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despite normal bloods;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Consider using Advice and Guidance from the Rheumatology department if available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Refer to rheumatology with your findings and clinical reasoning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3560D-A4FD-AACE-18FA-87E17D91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E4A7F44-C9AC-3F03-3BBF-FD84DFD41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42967"/>
            <a:ext cx="1718390" cy="85395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D969DA7-93AC-F095-AF57-25FA9DC8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8" y="7289"/>
            <a:ext cx="350639" cy="344488"/>
          </a:xfrm>
        </p:spPr>
        <p:txBody>
          <a:bodyPr/>
          <a:lstStyle/>
          <a:p>
            <a:fld id="{27B5AB01-F165-584F-9D0C-FD8A47F7A7CB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802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5FDE-9661-439E-B0FF-FD1A4622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5" y="568555"/>
            <a:ext cx="10133012" cy="504000"/>
          </a:xfrm>
        </p:spPr>
        <p:txBody>
          <a:bodyPr/>
          <a:lstStyle/>
          <a:p>
            <a:r>
              <a:rPr lang="en-GB" sz="2800" dirty="0"/>
              <a:t>What is Axial </a:t>
            </a:r>
            <a:r>
              <a:rPr lang="en-GB" sz="2800" dirty="0" err="1"/>
              <a:t>Spondyloarthritis</a:t>
            </a:r>
            <a:r>
              <a:rPr lang="en-GB" sz="2800" dirty="0"/>
              <a:t> (Axial </a:t>
            </a:r>
            <a:r>
              <a:rPr lang="en-GB" sz="2800" dirty="0" err="1"/>
              <a:t>SpA</a:t>
            </a:r>
            <a:r>
              <a:rPr lang="en-GB" sz="2800" dirty="0"/>
              <a:t>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DB57-72EA-4EB1-97C2-81168E4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US" sz="998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98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3AF09D-CDF5-4E01-A50D-FA5EDFFB2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861" y="1106588"/>
            <a:ext cx="8867937" cy="835565"/>
          </a:xfrm>
        </p:spPr>
        <p:txBody>
          <a:bodyPr/>
          <a:lstStyle/>
          <a:p>
            <a:r>
              <a:rPr lang="en-GB" sz="2000" dirty="0"/>
              <a:t>Umbrella term for inflammatory arthritis affecting spine and Sacroiliac joints.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C467AC3-7350-4AFE-B5C3-D11D1A2242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10309"/>
            <a:ext cx="1718390" cy="8539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DBFD24-3D8D-6623-1BCF-FBA725F1F0CC}"/>
              </a:ext>
            </a:extLst>
          </p:cNvPr>
          <p:cNvSpPr txBox="1">
            <a:spLocks/>
          </p:cNvSpPr>
          <p:nvPr/>
        </p:nvSpPr>
        <p:spPr>
          <a:xfrm>
            <a:off x="361860" y="1998723"/>
            <a:ext cx="6473380" cy="38115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964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640" marR="0" lvl="0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FC5C3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Ankylosing Spondylitis (AS) radiographic Axial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SpA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C5C3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Changes to the sacroiliac joints seen in x-ray</a:t>
            </a:r>
          </a:p>
          <a:p>
            <a:pPr marL="179640" marR="0" lvl="0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FC5C3D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Non radiographic Axial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SpA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(nr-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AxSpA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C5C3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X-ray changes not present 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C5C3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Inflammation is visible on MRI</a:t>
            </a:r>
          </a:p>
          <a:p>
            <a:pPr marL="359280" marR="0" lvl="1" indent="-179640" algn="l" defTabSz="9125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rgbClr val="002F6C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C5C3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Person has a range of other symptoms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1B7EF4A-F40F-7087-66CC-05098BB0A8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904" y="944563"/>
            <a:ext cx="3511076" cy="49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6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DE48-2A82-3511-4530-1883FFB0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Axial </a:t>
            </a:r>
            <a:r>
              <a:rPr lang="en-GB" dirty="0" err="1"/>
              <a:t>SpA</a:t>
            </a:r>
            <a:r>
              <a:rPr lang="en-GB" dirty="0"/>
              <a:t>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3D2B-D686-EA4A-07AB-68B7FDAB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6" y="1379763"/>
            <a:ext cx="5726905" cy="381158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Inflammation occurs where tendon attaches to bone</a:t>
            </a:r>
          </a:p>
          <a:p>
            <a:r>
              <a:rPr lang="en-GB" dirty="0">
                <a:solidFill>
                  <a:schemeClr val="bg2"/>
                </a:solidFill>
              </a:rPr>
              <a:t>Inflammation is followed by some wearing away at the site of attachment</a:t>
            </a:r>
          </a:p>
          <a:p>
            <a:r>
              <a:rPr lang="en-GB" dirty="0">
                <a:solidFill>
                  <a:schemeClr val="bg2"/>
                </a:solidFill>
              </a:rPr>
              <a:t>As inflammation reduces, healing takes place and new bone develops</a:t>
            </a:r>
          </a:p>
          <a:p>
            <a:r>
              <a:rPr lang="en-GB" dirty="0">
                <a:solidFill>
                  <a:schemeClr val="bg2"/>
                </a:solidFill>
              </a:rPr>
              <a:t>Movement becomes restricted when bone replaces elastic tissue of ligaments or tendons</a:t>
            </a:r>
          </a:p>
          <a:p>
            <a:r>
              <a:rPr lang="en-GB" dirty="0">
                <a:solidFill>
                  <a:schemeClr val="bg2"/>
                </a:solidFill>
              </a:rPr>
              <a:t>Repetition of this process can cause vertebrae to fuse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3EDFB-4505-9FC8-10DC-78E7075C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US" sz="996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96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3AA19-BFA1-4A46-8BA9-73C19A735B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628" y="1507163"/>
            <a:ext cx="5865036" cy="410663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4BFFD4-076F-9D96-DE20-98208A53D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10309"/>
            <a:ext cx="1718390" cy="8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5FDE-9661-439E-B0FF-FD1A4622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5" y="568555"/>
            <a:ext cx="10133012" cy="504000"/>
          </a:xfrm>
        </p:spPr>
        <p:txBody>
          <a:bodyPr/>
          <a:lstStyle/>
          <a:p>
            <a:r>
              <a:rPr lang="en-GB" sz="2800" dirty="0"/>
              <a:t>Extra-musculoskeletal manifestations (EMM) of axial </a:t>
            </a:r>
            <a:r>
              <a:rPr lang="en-GB" sz="2800" dirty="0" err="1"/>
              <a:t>SpA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DB57-72EA-4EB1-97C2-81168E4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US" sz="998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98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C467AC3-7350-4AFE-B5C3-D11D1A224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10309"/>
            <a:ext cx="1718390" cy="8539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3AF09D-CDF5-4E01-A50D-FA5EDFFB2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861" y="1423363"/>
            <a:ext cx="11448871" cy="835565"/>
          </a:xfrm>
        </p:spPr>
        <p:txBody>
          <a:bodyPr/>
          <a:lstStyle/>
          <a:p>
            <a:pPr algn="l"/>
            <a:r>
              <a:rPr lang="en-GB" sz="2000" dirty="0"/>
              <a:t>Extra-musculoskeletal manifestations (EMMs) are common, important features of axial </a:t>
            </a:r>
            <a:r>
              <a:rPr lang="en-GB" sz="2000" dirty="0" err="1"/>
              <a:t>spondyloarthritis</a:t>
            </a:r>
            <a:r>
              <a:rPr lang="en-GB" sz="2000" dirty="0"/>
              <a:t> (axial </a:t>
            </a:r>
            <a:r>
              <a:rPr lang="en-GB" sz="2000" dirty="0" err="1"/>
              <a:t>SpA</a:t>
            </a:r>
            <a:r>
              <a:rPr lang="en-GB" sz="2000" dirty="0"/>
              <a:t>). </a:t>
            </a:r>
          </a:p>
          <a:p>
            <a:pPr algn="l"/>
            <a:r>
              <a:rPr lang="en-GB" sz="2000" dirty="0"/>
              <a:t>The most prevalent being –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acute anterior uveitis (AAU)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inflammatory bowel disease (IBD)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psoriasis </a:t>
            </a:r>
          </a:p>
          <a:p>
            <a:pPr algn="l"/>
            <a:r>
              <a:rPr lang="en-GB" sz="2000" dirty="0"/>
              <a:t>Other EMMs are: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Enthesitis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Dactylitis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F3325-5344-87B8-0AC4-D44622D77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930" y="2156443"/>
            <a:ext cx="2923762" cy="413300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9207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3365-B773-64E9-2E3D-F48C10E4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EMMs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24AC-9F0F-89B3-4302-E6622ED8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88" y="1863090"/>
            <a:ext cx="6008622" cy="241914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40% of people with AAU have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26% of people with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have AAU</a:t>
            </a:r>
          </a:p>
          <a:p>
            <a:r>
              <a:rPr lang="en-GB" dirty="0">
                <a:solidFill>
                  <a:schemeClr val="bg2"/>
                </a:solidFill>
              </a:rPr>
              <a:t>7% of people with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have IBD</a:t>
            </a:r>
          </a:p>
          <a:p>
            <a:r>
              <a:rPr lang="en-GB" dirty="0">
                <a:solidFill>
                  <a:schemeClr val="bg2"/>
                </a:solidFill>
              </a:rPr>
              <a:t>9% of people with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have psoriasis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C689C-D19B-E32B-A0F6-464ED67E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79F389E-C8A0-E2B3-AA41-62A7AD5785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10309"/>
            <a:ext cx="1718390" cy="853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00671A-ECF0-47E1-3468-B08A9D8433D3}"/>
              </a:ext>
            </a:extLst>
          </p:cNvPr>
          <p:cNvSpPr txBox="1"/>
          <p:nvPr/>
        </p:nvSpPr>
        <p:spPr>
          <a:xfrm>
            <a:off x="1070068" y="5248918"/>
            <a:ext cx="9189720" cy="738931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patients presenting with chronic back pain plus an EMM, refer to rheumatology or seek advice and guidance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FA422-B87A-AD05-698E-FF28DE60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640618"/>
            <a:ext cx="2910298" cy="415353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2907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254F-2E06-09AB-4771-FCBD0F79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Axial </a:t>
            </a:r>
            <a:r>
              <a:rPr lang="en-GB" dirty="0" err="1"/>
              <a:t>SpA</a:t>
            </a:r>
            <a:r>
              <a:rPr lang="en-GB" dirty="0"/>
              <a:t> things to consider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C85B9-6C71-E7FD-84E6-52CD00716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205" y="1808163"/>
            <a:ext cx="4844073" cy="4335462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Inflammatory pain</a:t>
            </a:r>
          </a:p>
          <a:p>
            <a:r>
              <a:rPr lang="en-GB" dirty="0">
                <a:solidFill>
                  <a:schemeClr val="bg2"/>
                </a:solidFill>
              </a:rPr>
              <a:t>Functional impairment </a:t>
            </a:r>
          </a:p>
          <a:p>
            <a:r>
              <a:rPr lang="en-GB" dirty="0">
                <a:solidFill>
                  <a:schemeClr val="bg2"/>
                </a:solidFill>
              </a:rPr>
              <a:t>Onset typically starts late teens early 20’s (average age 26yrs)</a:t>
            </a:r>
          </a:p>
          <a:p>
            <a:r>
              <a:rPr lang="en-GB" dirty="0">
                <a:solidFill>
                  <a:schemeClr val="bg2"/>
                </a:solidFill>
              </a:rPr>
              <a:t>Can have lifelong impact and long-term implications if left untreated</a:t>
            </a:r>
          </a:p>
          <a:p>
            <a:r>
              <a:rPr lang="en-GB" dirty="0">
                <a:solidFill>
                  <a:schemeClr val="bg2"/>
                </a:solidFill>
              </a:rPr>
              <a:t>Diagnosis is difficult and often delayed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08D9A-B1A4-4DDB-A8F4-340457C6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GB" sz="998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98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CE1431-BCB9-AA67-39C1-93A449551B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447" y="1427729"/>
            <a:ext cx="6437571" cy="446144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BBB9D95-40E6-E127-1FDB-519438E77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10309"/>
            <a:ext cx="1718390" cy="8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4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254F-2E06-09AB-4771-FCBD0F79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Axial </a:t>
            </a:r>
            <a:r>
              <a:rPr lang="en-GB" dirty="0" err="1"/>
              <a:t>SpA</a:t>
            </a:r>
            <a:r>
              <a:rPr lang="en-GB" dirty="0"/>
              <a:t> reducing the delay to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C85B9-6C71-E7FD-84E6-52CD00716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010" y="2186563"/>
            <a:ext cx="7154108" cy="326554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2"/>
                </a:solidFill>
              </a:rPr>
              <a:t>1 in 200 of the adult population in the UK have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2"/>
                </a:solidFill>
              </a:rPr>
              <a:t>Onset typically starts late teens early 20’s (average age 26yrs)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2"/>
                </a:solidFill>
              </a:rPr>
              <a:t>Affects the same number of females and males.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2"/>
                </a:solidFill>
              </a:rPr>
              <a:t>85-90% of people with axial SpA carry the HLA-B27 gene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08D9A-B1A4-4DDB-A8F4-340457C6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GB" sz="998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98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C9E423F-530F-1B81-87A6-E23BB8F84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650" y="2186563"/>
            <a:ext cx="4267570" cy="357866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8B4A78-86F0-C16B-8804-A913D3BF11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21195"/>
            <a:ext cx="1718390" cy="8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254F-2E06-09AB-4771-FCBD0F79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26" y="577882"/>
            <a:ext cx="9732513" cy="504000"/>
          </a:xfrm>
        </p:spPr>
        <p:txBody>
          <a:bodyPr/>
          <a:lstStyle/>
          <a:p>
            <a:r>
              <a:rPr lang="en-GB" dirty="0"/>
              <a:t>Key signs to consider when assessing women for axial </a:t>
            </a:r>
            <a:r>
              <a:rPr lang="en-GB" dirty="0" err="1"/>
              <a:t>SpA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C85B9-6C71-E7FD-84E6-52CD00716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226" y="2603313"/>
            <a:ext cx="9005808" cy="364486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Women more often have non-radiographic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with negative imaging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Women are more likely to have wide spread pain and functional impairment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Women are more likely to have extra musculoskeletal manifestations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Women are more likely to have lower CRP inflammatory markers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2"/>
                </a:solidFill>
              </a:rPr>
              <a:t>Woman are more likely to have negative HLA-B27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08D9A-B1A4-4DDB-A8F4-340457C6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GB" sz="998" b="0" i="0" u="none" strike="noStrike" kern="1200" cap="none" spc="0" normalizeH="0" baseline="0" noProof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98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8B4A78-86F0-C16B-8804-A913D3BF1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599" y="5821195"/>
            <a:ext cx="1718390" cy="85395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257231-62D5-9D38-F14D-19757DB1C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226" y="1683357"/>
            <a:ext cx="11544834" cy="835565"/>
          </a:xfrm>
        </p:spPr>
        <p:txBody>
          <a:bodyPr/>
          <a:lstStyle/>
          <a:p>
            <a:pPr algn="l"/>
            <a:r>
              <a:rPr lang="en-GB" sz="2000" b="1" dirty="0"/>
              <a:t>Presentation in women is often less likely to be in line with the traditional symptoms of axial SpA and requires a more holistic assessment.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3419B7B-7737-E161-299F-2CDF64F965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8593" y="2007553"/>
            <a:ext cx="2566396" cy="36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4F9A-51FF-3E5A-84C6-30C841E7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5" y="551700"/>
            <a:ext cx="11449230" cy="503016"/>
          </a:xfrm>
        </p:spPr>
        <p:txBody>
          <a:bodyPr anchor="t">
            <a:normAutofit/>
          </a:bodyPr>
          <a:lstStyle/>
          <a:p>
            <a:r>
              <a:rPr lang="en-GB" sz="2994"/>
              <a:t>Impact of delay to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D72D-8D2A-9CCD-E1F9-0D2B8946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2467" y="1528761"/>
            <a:ext cx="7300099" cy="464962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2"/>
                </a:solidFill>
              </a:rPr>
              <a:t>Some people report not feeling listened to or believed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2"/>
                </a:solidFill>
              </a:rPr>
              <a:t>People with delayed diagnosis may also suffer from a less favourable response to treatment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2"/>
                </a:solidFill>
              </a:rPr>
              <a:t>Worse outcomes in disease activity, fatigue, function, spinal mobility and radiographic changes to the spine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2"/>
                </a:solidFill>
              </a:rPr>
              <a:t>These individuals may have a higher prevalence of mental health and psychosomatic disorders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2"/>
                </a:solidFill>
              </a:rPr>
              <a:t>59% of people with axial </a:t>
            </a:r>
            <a:r>
              <a:rPr lang="en-GB" dirty="0" err="1">
                <a:solidFill>
                  <a:schemeClr val="bg2"/>
                </a:solidFill>
              </a:rPr>
              <a:t>SpA</a:t>
            </a:r>
            <a:r>
              <a:rPr lang="en-GB" dirty="0">
                <a:solidFill>
                  <a:schemeClr val="bg2"/>
                </a:solidFill>
              </a:rPr>
              <a:t> report experiencing mental health problems compared to 25% of those with musculoskeletal conditions overall</a:t>
            </a:r>
          </a:p>
          <a:p>
            <a:pPr>
              <a:lnSpc>
                <a:spcPct val="90000"/>
              </a:lnSpc>
            </a:pPr>
            <a:endParaRPr lang="en-GB" sz="1697" dirty="0"/>
          </a:p>
          <a:p>
            <a:pPr>
              <a:lnSpc>
                <a:spcPct val="90000"/>
              </a:lnSpc>
            </a:pPr>
            <a:endParaRPr lang="en-GB" sz="1697" dirty="0"/>
          </a:p>
          <a:p>
            <a:pPr>
              <a:lnSpc>
                <a:spcPct val="90000"/>
              </a:lnSpc>
            </a:pPr>
            <a:endParaRPr lang="en-GB" sz="169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1DA29-71D6-96BD-4E6A-45A33845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51" y="7700"/>
            <a:ext cx="349954" cy="343815"/>
          </a:xfrm>
        </p:spPr>
        <p:txBody>
          <a:bodyPr anchor="ctr">
            <a:normAutofit/>
          </a:bodyPr>
          <a:lstStyle/>
          <a:p>
            <a:pPr>
              <a:spcAft>
                <a:spcPts val="599"/>
              </a:spcAft>
            </a:pPr>
            <a:fld id="{27B5AB01-F165-584F-9D0C-FD8A47F7A7CB}" type="slidenum">
              <a:rPr lang="en-US" smtClean="0"/>
              <a:pPr>
                <a:spcAft>
                  <a:spcPts val="599"/>
                </a:spcAft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6F6DD-F99A-A0C4-0E46-D583F247B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6" r="14693" b="-2"/>
          <a:stretch/>
        </p:blipFill>
        <p:spPr>
          <a:xfrm>
            <a:off x="697707" y="2107332"/>
            <a:ext cx="3612017" cy="297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978291"/>
      </p:ext>
    </p:extLst>
  </p:cSld>
  <p:clrMapOvr>
    <a:masterClrMapping/>
  </p:clrMapOvr>
</p:sld>
</file>

<file path=ppt/theme/theme1.xml><?xml version="1.0" encoding="utf-8"?>
<a:theme xmlns:a="http://schemas.openxmlformats.org/drawingml/2006/main" name="1_M&amp;G RE 2020 v1">
  <a:themeElements>
    <a:clrScheme name="Custom 4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2.xml><?xml version="1.0" encoding="utf-8"?>
<a:theme xmlns:a="http://schemas.openxmlformats.org/drawingml/2006/main" name="2_M&amp;G RE 2020 v1">
  <a:themeElements>
    <a:clrScheme name="Custom 4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3.xml><?xml version="1.0" encoding="utf-8"?>
<a:theme xmlns:a="http://schemas.openxmlformats.org/drawingml/2006/main" name="M&amp;G RE 2020 v1">
  <a:themeElements>
    <a:clrScheme name="Custom 4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4.xml><?xml version="1.0" encoding="utf-8"?>
<a:theme xmlns:a="http://schemas.openxmlformats.org/drawingml/2006/main" name="4_M&amp;G RE 2020 v1">
  <a:themeElements>
    <a:clrScheme name="Custom 1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5.xml><?xml version="1.0" encoding="utf-8"?>
<a:theme xmlns:a="http://schemas.openxmlformats.org/drawingml/2006/main" name="1_M&amp;G RE 2020 v1">
  <a:themeElements>
    <a:clrScheme name="Custom 4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6.xml><?xml version="1.0" encoding="utf-8"?>
<a:theme xmlns:a="http://schemas.openxmlformats.org/drawingml/2006/main" name="M&amp;G RE 2020 v1">
  <a:themeElements>
    <a:clrScheme name="Custom 4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FC5C3D"/>
    </a:dk2>
    <a:lt2>
      <a:srgbClr val="002F6C"/>
    </a:lt2>
    <a:accent1>
      <a:srgbClr val="FF143C"/>
    </a:accent1>
    <a:accent2>
      <a:srgbClr val="618ABB"/>
    </a:accent2>
    <a:accent3>
      <a:srgbClr val="767086"/>
    </a:accent3>
    <a:accent4>
      <a:srgbClr val="E2E3E4"/>
    </a:accent4>
    <a:accent5>
      <a:srgbClr val="1037FF"/>
    </a:accent5>
    <a:accent6>
      <a:srgbClr val="FD9E8B"/>
    </a:accent6>
    <a:hlink>
      <a:srgbClr val="5BA1FF"/>
    </a:hlink>
    <a:folHlink>
      <a:srgbClr val="FF143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5347C8BDAAA4D9A24E43D5D16D7E7" ma:contentTypeVersion="21" ma:contentTypeDescription="Create a new document." ma:contentTypeScope="" ma:versionID="35835da273cd44256869725112b0c9b1">
  <xsd:schema xmlns:xsd="http://www.w3.org/2001/XMLSchema" xmlns:xs="http://www.w3.org/2001/XMLSchema" xmlns:p="http://schemas.microsoft.com/office/2006/metadata/properties" xmlns:ns2="78d81d28-16f2-4b68-a26f-ae05642c550a" xmlns:ns3="1ecd67d1-4421-4312-a239-648a1382d5e1" targetNamespace="http://schemas.microsoft.com/office/2006/metadata/properties" ma:root="true" ma:fieldsID="7d8931aba69154248222fa69eb54d17f" ns2:_="" ns3:_="">
    <xsd:import namespace="78d81d28-16f2-4b68-a26f-ae05642c550a"/>
    <xsd:import namespace="1ecd67d1-4421-4312-a239-648a1382d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81d28-16f2-4b68-a26f-ae05642c5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7f3673b-ab65-4529-a3dc-6f4b75539d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d67d1-4421-4312-a239-648a1382d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3480af1-b683-452b-8328-9a8682cb8735}" ma:internalName="TaxCatchAll" ma:showField="CatchAllData" ma:web="1ecd67d1-4421-4312-a239-648a1382d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d81d28-16f2-4b68-a26f-ae05642c550a">
      <Terms xmlns="http://schemas.microsoft.com/office/infopath/2007/PartnerControls"/>
    </lcf76f155ced4ddcb4097134ff3c332f>
    <_Flow_SignoffStatus xmlns="78d81d28-16f2-4b68-a26f-ae05642c550a" xsi:nil="true"/>
    <TaxCatchAll xmlns="1ecd67d1-4421-4312-a239-648a1382d5e1" xsi:nil="true"/>
  </documentManagement>
</p:properties>
</file>

<file path=customXml/itemProps1.xml><?xml version="1.0" encoding="utf-8"?>
<ds:datastoreItem xmlns:ds="http://schemas.openxmlformats.org/officeDocument/2006/customXml" ds:itemID="{CE3AAF34-9964-47E5-B4AA-FA5BE3D908A3}"/>
</file>

<file path=customXml/itemProps2.xml><?xml version="1.0" encoding="utf-8"?>
<ds:datastoreItem xmlns:ds="http://schemas.openxmlformats.org/officeDocument/2006/customXml" ds:itemID="{273B8D53-6069-4601-A3F5-21BE108D9B4B}"/>
</file>

<file path=customXml/itemProps3.xml><?xml version="1.0" encoding="utf-8"?>
<ds:datastoreItem xmlns:ds="http://schemas.openxmlformats.org/officeDocument/2006/customXml" ds:itemID="{D37946EE-C09C-4976-A0E7-B6EB3C380B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Microsoft Office PowerPoint</Application>
  <PresentationFormat>Widescreen</PresentationFormat>
  <Paragraphs>164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Verdana</vt:lpstr>
      <vt:lpstr>1_M&amp;G RE 2020 v1</vt:lpstr>
      <vt:lpstr>2_M&amp;G RE 2020 v1</vt:lpstr>
      <vt:lpstr>M&amp;G RE 2020 v1</vt:lpstr>
      <vt:lpstr>4_M&amp;G RE 2020 v1</vt:lpstr>
      <vt:lpstr>1_M&amp;G RE 2020 v1</vt:lpstr>
      <vt:lpstr>M&amp;G RE 2020 v1</vt:lpstr>
      <vt:lpstr>Act on Axial SpA Primary Care Presentation</vt:lpstr>
      <vt:lpstr>What is Axial Spondyloarthritis (Axial SpA)?</vt:lpstr>
      <vt:lpstr>Axial SpA process </vt:lpstr>
      <vt:lpstr>Extra-musculoskeletal manifestations (EMM) of axial SpA</vt:lpstr>
      <vt:lpstr>EMMs statistics</vt:lpstr>
      <vt:lpstr>Axial SpA things to consider </vt:lpstr>
      <vt:lpstr>Axial SpA reducing the delay to diagnosis </vt:lpstr>
      <vt:lpstr>Key signs to consider when assessing women for axial SpA</vt:lpstr>
      <vt:lpstr>Impact of delay to diagnosis</vt:lpstr>
      <vt:lpstr>Clinically validated Symptom Checker</vt:lpstr>
      <vt:lpstr>Symptom checker and SPINE acronymn</vt:lpstr>
      <vt:lpstr>MRI in the diagnosis of axial spondyloarthritis  </vt:lpstr>
      <vt:lpstr>BRITSpA 2019 recommendations for acquisition and interpretation of MRI in the diagnosis of axial spondyloarthritis in the UK</vt:lpstr>
      <vt:lpstr>NASS resources for clinicians</vt:lpstr>
      <vt:lpstr>PowerPoint Presentation</vt:lpstr>
      <vt:lpstr>Best MSK / GIRFT axial Spondyloarthritis pathway (England only)</vt:lpstr>
      <vt:lpstr>SPADE tool www.spadetool.co.uk</vt:lpstr>
      <vt:lpstr>Using IT to alert clinicians to suspected axial SpA 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Clark</dc:creator>
  <cp:lastModifiedBy>Joe Eddison</cp:lastModifiedBy>
  <cp:revision>4</cp:revision>
  <dcterms:created xsi:type="dcterms:W3CDTF">2024-07-17T15:12:11Z</dcterms:created>
  <dcterms:modified xsi:type="dcterms:W3CDTF">2024-08-13T14:40:47Z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0x010100CC85347C8BDAAA4D9A24E43D5D16D7E7</vt:lpwstr>
  </property>
</Properties>
</file>