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3597" r:id="rId5"/>
    <p:sldId id="3613" r:id="rId6"/>
    <p:sldId id="3614" r:id="rId7"/>
    <p:sldId id="3615" r:id="rId8"/>
    <p:sldId id="3616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C3D"/>
    <a:srgbClr val="CCCCCC"/>
    <a:srgbClr val="002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8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Eddison" userId="390e0cfb-62fa-4d35-8902-a72eb53b2a54" providerId="ADAL" clId="{787FDCC4-783E-4328-9480-59E90A2A4AE8}"/>
    <pc:docChg chg="modSld">
      <pc:chgData name="Joe Eddison" userId="390e0cfb-62fa-4d35-8902-a72eb53b2a54" providerId="ADAL" clId="{787FDCC4-783E-4328-9480-59E90A2A4AE8}" dt="2024-10-07T06:55:06.833" v="68" actId="108"/>
      <pc:docMkLst>
        <pc:docMk/>
      </pc:docMkLst>
      <pc:sldChg chg="modSp mod">
        <pc:chgData name="Joe Eddison" userId="390e0cfb-62fa-4d35-8902-a72eb53b2a54" providerId="ADAL" clId="{787FDCC4-783E-4328-9480-59E90A2A4AE8}" dt="2024-10-07T06:50:16.308" v="34" actId="1076"/>
        <pc:sldMkLst>
          <pc:docMk/>
          <pc:sldMk cId="397454852" sldId="3613"/>
        </pc:sldMkLst>
        <pc:spChg chg="mod">
          <ac:chgData name="Joe Eddison" userId="390e0cfb-62fa-4d35-8902-a72eb53b2a54" providerId="ADAL" clId="{787FDCC4-783E-4328-9480-59E90A2A4AE8}" dt="2024-10-07T06:49:58" v="30" actId="1076"/>
          <ac:spMkLst>
            <pc:docMk/>
            <pc:sldMk cId="397454852" sldId="3613"/>
            <ac:spMk id="15" creationId="{938BDA68-A3A6-FD49-2700-1C77A09EC2FE}"/>
          </ac:spMkLst>
        </pc:spChg>
        <pc:spChg chg="mod">
          <ac:chgData name="Joe Eddison" userId="390e0cfb-62fa-4d35-8902-a72eb53b2a54" providerId="ADAL" clId="{787FDCC4-783E-4328-9480-59E90A2A4AE8}" dt="2024-10-07T06:50:16.308" v="34" actId="1076"/>
          <ac:spMkLst>
            <pc:docMk/>
            <pc:sldMk cId="397454852" sldId="3613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0:12.924" v="33" actId="1076"/>
          <ac:graphicFrameMkLst>
            <pc:docMk/>
            <pc:sldMk cId="397454852" sldId="3613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1:17.455" v="47" actId="1076"/>
        <pc:sldMkLst>
          <pc:docMk/>
          <pc:sldMk cId="3548336630" sldId="3614"/>
        </pc:sldMkLst>
        <pc:spChg chg="mod">
          <ac:chgData name="Joe Eddison" userId="390e0cfb-62fa-4d35-8902-a72eb53b2a54" providerId="ADAL" clId="{787FDCC4-783E-4328-9480-59E90A2A4AE8}" dt="2024-10-07T06:51:17.455" v="47" actId="1076"/>
          <ac:spMkLst>
            <pc:docMk/>
            <pc:sldMk cId="3548336630" sldId="3614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1:11.774" v="46" actId="14734"/>
          <ac:graphicFrameMkLst>
            <pc:docMk/>
            <pc:sldMk cId="3548336630" sldId="3614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4:28.833" v="57" actId="1076"/>
        <pc:sldMkLst>
          <pc:docMk/>
          <pc:sldMk cId="105716430" sldId="3615"/>
        </pc:sldMkLst>
        <pc:spChg chg="mod">
          <ac:chgData name="Joe Eddison" userId="390e0cfb-62fa-4d35-8902-a72eb53b2a54" providerId="ADAL" clId="{787FDCC4-783E-4328-9480-59E90A2A4AE8}" dt="2024-10-07T06:54:25.302" v="56" actId="1076"/>
          <ac:spMkLst>
            <pc:docMk/>
            <pc:sldMk cId="105716430" sldId="3615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4:28.833" v="57" actId="1076"/>
          <ac:graphicFrameMkLst>
            <pc:docMk/>
            <pc:sldMk cId="105716430" sldId="3615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5:06.833" v="68" actId="108"/>
        <pc:sldMkLst>
          <pc:docMk/>
          <pc:sldMk cId="3954848530" sldId="3616"/>
        </pc:sldMkLst>
        <pc:spChg chg="mod">
          <ac:chgData name="Joe Eddison" userId="390e0cfb-62fa-4d35-8902-a72eb53b2a54" providerId="ADAL" clId="{787FDCC4-783E-4328-9480-59E90A2A4AE8}" dt="2024-10-07T06:54:54.438" v="64" actId="1076"/>
          <ac:spMkLst>
            <pc:docMk/>
            <pc:sldMk cId="3954848530" sldId="3616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5:06.833" v="68" actId="108"/>
          <ac:graphicFrameMkLst>
            <pc:docMk/>
            <pc:sldMk cId="3954848530" sldId="3616"/>
            <ac:graphicFrameMk id="14" creationId="{897EEFB6-D313-E829-4C8A-BEC4F184281A}"/>
          </ac:graphicFrameMkLst>
        </pc:graphicFrameChg>
      </pc:sldChg>
    </pc:docChg>
  </pc:docChgLst>
  <pc:docChgLst>
    <pc:chgData name="Joe Eddison" userId="390e0cfb-62fa-4d35-8902-a72eb53b2a54" providerId="ADAL" clId="{D5F6C3F1-2FEB-454A-8C36-8A5880A4AA21}"/>
    <pc:docChg chg="custSel modSld">
      <pc:chgData name="Joe Eddison" userId="390e0cfb-62fa-4d35-8902-a72eb53b2a54" providerId="ADAL" clId="{D5F6C3F1-2FEB-454A-8C36-8A5880A4AA21}" dt="2024-10-29T14:15:22.537" v="1" actId="113"/>
      <pc:docMkLst>
        <pc:docMk/>
      </pc:docMkLst>
      <pc:sldChg chg="modSp mod">
        <pc:chgData name="Joe Eddison" userId="390e0cfb-62fa-4d35-8902-a72eb53b2a54" providerId="ADAL" clId="{D5F6C3F1-2FEB-454A-8C36-8A5880A4AA21}" dt="2024-10-29T14:15:22.537" v="1" actId="113"/>
        <pc:sldMkLst>
          <pc:docMk/>
          <pc:sldMk cId="105716430" sldId="3615"/>
        </pc:sldMkLst>
        <pc:graphicFrameChg chg="modGraphic">
          <ac:chgData name="Joe Eddison" userId="390e0cfb-62fa-4d35-8902-a72eb53b2a54" providerId="ADAL" clId="{D5F6C3F1-2FEB-454A-8C36-8A5880A4AA21}" dt="2024-10-29T14:15:22.537" v="1" actId="113"/>
          <ac:graphicFrameMkLst>
            <pc:docMk/>
            <pc:sldMk cId="105716430" sldId="3615"/>
            <ac:graphicFrameMk id="14" creationId="{897EEFB6-D313-E829-4C8A-BEC4F184281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523-0121-4B5E-BFD7-811FA7CCF82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2E1C-A70A-4829-A8EC-35487BDEA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47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098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91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16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87" y="2397125"/>
            <a:ext cx="914439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87" y="3320257"/>
            <a:ext cx="914439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2C9E47CF-4422-4686-AF85-8C96DA3A2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84" y="5313067"/>
            <a:ext cx="2475731" cy="1227917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58FF933-E4E1-4B38-9EB3-29FE1A4C45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47" y="360997"/>
            <a:ext cx="1832538" cy="1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/>
              </a:gs>
              <a:gs pos="86000">
                <a:srgbClr val="2F2F2F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7" y="2806395"/>
            <a:ext cx="9031286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887" y="3375369"/>
            <a:ext cx="9031286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86" y="2871790"/>
            <a:ext cx="1200693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12" y="2874963"/>
            <a:ext cx="17424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8" y="568555"/>
            <a:ext cx="11471636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2" y="1808164"/>
            <a:ext cx="11471638" cy="3811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33"/>
            <a:ext cx="350639" cy="344488"/>
          </a:xfrm>
        </p:spPr>
        <p:txBody>
          <a:bodyPr/>
          <a:lstStyle>
            <a:lvl1pPr>
              <a:defRPr i="0"/>
            </a:lvl1pPr>
          </a:lstStyle>
          <a:p>
            <a:fld id="{27B5AB01-F165-584F-9D0C-FD8A47F7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67023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8702" y="6626943"/>
            <a:ext cx="9547225" cy="152400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9ED0F-C3A5-4E6C-8646-ED97ED21FD54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1632575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010" y="577882"/>
            <a:ext cx="11473200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163"/>
            <a:ext cx="5648688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8" y="7289"/>
            <a:ext cx="350639" cy="344488"/>
          </a:xfrm>
        </p:spPr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2996" y="6606074"/>
            <a:ext cx="6527688" cy="175727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8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163" y="556902"/>
            <a:ext cx="11471636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018"/>
            <a:ext cx="5648688" cy="433560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15063" y="1808163"/>
            <a:ext cx="5616575" cy="4337812"/>
          </a:xfrm>
        </p:spPr>
        <p:txBody>
          <a:bodyPr/>
          <a:lstStyle/>
          <a:p>
            <a:r>
              <a:rPr lang="en-GB" noProof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888" y="1216856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887" y="6530224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7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077" y="546069"/>
            <a:ext cx="11471636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3824411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7760"/>
            <a:ext cx="5648688" cy="381904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1" y="6534698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5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4" y="557427"/>
            <a:ext cx="11471636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2" y="1520825"/>
            <a:ext cx="11471638" cy="40894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" y="1004"/>
            <a:ext cx="350639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98" i="0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83" y="141272"/>
            <a:ext cx="1334001" cy="840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EEE69-1D8B-4F0F-8ED7-04F707B3AE19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27423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507">
          <p15:clr>
            <a:srgbClr val="A4A3A4"/>
          </p15:clr>
        </p15:guide>
        <p15:guide id="16" orient="horz" pos="300">
          <p15:clr>
            <a:srgbClr val="A4A3A4"/>
          </p15:clr>
        </p15:guide>
        <p15:guide id="18" orient="horz" pos="595">
          <p15:clr>
            <a:srgbClr val="A4A3A4"/>
          </p15:clr>
        </p15:guide>
        <p15:guide id="19" orient="horz" pos="4247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29">
          <p15:clr>
            <a:srgbClr val="A4A3A4"/>
          </p15:clr>
        </p15:guide>
        <p15:guide id="24" orient="horz" pos="754">
          <p15:clr>
            <a:srgbClr val="A4A3A4"/>
          </p15:clr>
        </p15:guide>
        <p15:guide id="25" orient="horz" pos="958">
          <p15:clr>
            <a:srgbClr val="A4A3A4"/>
          </p15:clr>
        </p15:guide>
        <p15:guide id="29" orient="horz" pos="113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58107"/>
              </p:ext>
            </p:extLst>
          </p:nvPr>
        </p:nvGraphicFramePr>
        <p:xfrm>
          <a:off x="486664" y="1661498"/>
          <a:ext cx="9864000" cy="42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Public Awareness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SpA collateral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Act on Axial SpA presentation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10/20 minute presentation to team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Act On Axial SpA materials on social media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Use programme collateral in work settings / clinics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campaign messages with colleagues 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Act on Axial SpA presentation within  local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Put time to diagnosis audit patient information in clinics and encourage patients to complete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for campaign content to be used on social channels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collateral within locality / local network</a:t>
                      </a:r>
                      <a:endParaRPr lang="en-GB" sz="1200" b="1" kern="100" dirty="0">
                        <a:solidFill>
                          <a:srgbClr val="FC5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and deliver Act on Axial SpA presentation outside of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Organise public awareness activity in locality using NASS collateral</a:t>
                      </a:r>
                      <a:endParaRPr lang="en-GB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a local axial SpA educational event for HCPs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 formal local network to deliver educational sessions for Healthcare Professionals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Work with other agencies to collaborate on public awareness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Approach local media to talk about the signs of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(utilising NASS collateral and messaging)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Public Awareness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876182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77287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24135"/>
              </p:ext>
            </p:extLst>
          </p:nvPr>
        </p:nvGraphicFramePr>
        <p:xfrm>
          <a:off x="383794" y="1224872"/>
          <a:ext cx="10151999" cy="491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310595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06883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716532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1892681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14211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Primary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Osteopath / Chiropractor referral template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at least one education session to primary care network across a locality  </a:t>
                      </a:r>
                      <a:endParaRPr lang="en-GB" sz="105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Express interest in the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Informal discussion  with primary care clinicians about identification and referral of suspected axial </a:t>
                      </a:r>
                      <a:r>
                        <a:rPr lang="en-GB" sz="105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patients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Audit the use of the symptom checker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Embed a triage tool such as PRIMIS or  Ardens template into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Embed SPADE into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Carry out a piece of work to reach marginalised communities in your locality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Get local agreement and implementation plan for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to primary care across a locality/within local network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Engage patient feedback in relation to service development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either with content for newsletter or presentation in webinar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Utilise pop up tool (e.g. PRIMIS) in local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outside locality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symptom checker at national level – symptom checker, SPADE tool, PRIMIS pop up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Champion pop-up (e.g. PRIMIS) tool roll out &amp; monitoring performance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21422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Primary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85633" y="632427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74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87256"/>
              </p:ext>
            </p:extLst>
          </p:nvPr>
        </p:nvGraphicFramePr>
        <p:xfrm>
          <a:off x="486664" y="1661498"/>
          <a:ext cx="10008000" cy="471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58017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1990744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Secondary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gastroenterology /dermatology/ ophthalmology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links with secondary care colleagues in gastroenterology, dermatology and/or ophthalmology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Baseline number of referrals from Secondary Care specialists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 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informal secondary care pathway with colleagues in gastroenterology, dermatology and/or ophthalmology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Direct secondary care colleagues to training resources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Encourage secondary care colleagues to put up </a:t>
                      </a:r>
                      <a:r>
                        <a:rPr lang="en-GB" sz="1200" kern="1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axSpA</a:t>
                      </a: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posters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formal Secondary Care pathway (joint clinics, MDTs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inc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virtual, electronic referral form)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Ongoing audit of Secondary Care referral pathways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with EMM &amp; IBP get identified and referred on to rheumatology on first presentation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Secondary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637556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54833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01268"/>
              </p:ext>
            </p:extLst>
          </p:nvPr>
        </p:nvGraphicFramePr>
        <p:xfrm>
          <a:off x="486664" y="1562268"/>
          <a:ext cx="9936000" cy="481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45102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749274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Rheumatology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rheumatology team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Join and engage in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 to date NASS guidebooks on display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pathways recommended by GIRFT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Information on possible diagnosis / signposting to NASS while waiting for diagnosis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by writing blog for newsletter or presenting at webinar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Update MRI pathway to ensure inflammatory spine protocol is followed by those requesting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week referral to diagnosis time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Effective triaging to reduce wait times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/ attend Act on Axial SpA round table / policy development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Local peer to peer network (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SCAN)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policy development round table relating to Act on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achieve the Gold Standard One year time to diagnosis from symptom onset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Rheumatology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6474073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10571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44385"/>
              </p:ext>
            </p:extLst>
          </p:nvPr>
        </p:nvGraphicFramePr>
        <p:xfrm>
          <a:off x="84000" y="1579202"/>
          <a:ext cx="12024000" cy="429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Data and Research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the National Early Inflammatory Arthritis Audit (England/Wales)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NASS time to diagnosis audit (Scotland/Northern Ireland)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Care; Work with rheumatology departments to ensure participation in NEIAA/NASS audit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involved in research on Act on Axial </a:t>
                      </a:r>
                      <a:r>
                        <a:rPr lang="en-GB" sz="1100" kern="1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100" kern="1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Osteopaths/chiropractors tracking how many times they used the referral template and outcomes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Audit the use of the symptom checker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the National Early Inflammatory Arthritis Audit (England/Wales)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(Scotland/Northern Ireland)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(England / 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a research proposal in Act on Axial SpA</a:t>
                      </a:r>
                      <a:endParaRPr lang="en-GB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a minimum of 50 patients per year to NEIAA (England / Wales)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submit patients to the NASS Time to diagnosis audit (Scotland / Northern Ireland) 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</a:t>
                      </a: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patients to the NASS </a:t>
                      </a: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time to diagnosis audit (England / 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Undertake &amp; publish research linked to axial SpA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good practice with peers outside of trust /health board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Present research externally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Input data to NEIAA (England and Wales) and NASS audit (Scotland and NI) 90% of patients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</a:t>
                      </a:r>
                      <a:r>
                        <a:rPr lang="en-GB" sz="11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Data and research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79143" y="6100884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54848530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Custom 4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21" ma:contentTypeDescription="Create a new document." ma:contentTypeScope="" ma:versionID="35835da273cd44256869725112b0c9b1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7d8931aba69154248222fa69eb54d17f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d81d28-16f2-4b68-a26f-ae05642c550a">
      <Terms xmlns="http://schemas.microsoft.com/office/infopath/2007/PartnerControls"/>
    </lcf76f155ced4ddcb4097134ff3c332f>
    <TaxCatchAll xmlns="1ecd67d1-4421-4312-a239-648a1382d5e1" xsi:nil="true"/>
    <SharedWithUsers xmlns="1ecd67d1-4421-4312-a239-648a1382d5e1">
      <UserInfo>
        <DisplayName>Clare Clark</DisplayName>
        <AccountId>791</AccountId>
        <AccountType/>
      </UserInfo>
      <UserInfo>
        <DisplayName>Joe Eddison</DisplayName>
        <AccountId>653</AccountId>
        <AccountType/>
      </UserInfo>
    </SharedWithUsers>
    <_Flow_SignoffStatus xmlns="78d81d28-16f2-4b68-a26f-ae05642c550a" xsi:nil="true"/>
  </documentManagement>
</p:properties>
</file>

<file path=customXml/itemProps1.xml><?xml version="1.0" encoding="utf-8"?>
<ds:datastoreItem xmlns:ds="http://schemas.openxmlformats.org/officeDocument/2006/customXml" ds:itemID="{CB617B52-9A18-4303-B762-51B5B9B0E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81d28-16f2-4b68-a26f-ae05642c550a"/>
    <ds:schemaRef ds:uri="1ecd67d1-4421-4312-a239-648a1382d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4FDEC9-118F-492F-AD49-36EEF02FE3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7991E-5C8E-4C71-A324-A2A68E1B328D}">
  <ds:schemaRefs>
    <ds:schemaRef ds:uri="http://schemas.microsoft.com/office/2006/metadata/properties"/>
    <ds:schemaRef ds:uri="http://www.w3.org/2000/xmlns/"/>
    <ds:schemaRef ds:uri="78d81d28-16f2-4b68-a26f-ae05642c550a"/>
    <ds:schemaRef ds:uri="http://schemas.microsoft.com/office/infopath/2007/PartnerControls"/>
    <ds:schemaRef ds:uri="1ecd67d1-4421-4312-a239-648a1382d5e1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1120</Words>
  <Application>Microsoft Office PowerPoint</Application>
  <PresentationFormat>Widescreen</PresentationFormat>
  <Paragraphs>157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Verdana</vt:lpstr>
      <vt:lpstr>M&amp;G RE 2020 v1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Whalley</dc:creator>
  <cp:lastModifiedBy>Joe Eddison</cp:lastModifiedBy>
  <cp:revision>13</cp:revision>
  <dcterms:created xsi:type="dcterms:W3CDTF">2021-04-16T12:56:06Z</dcterms:created>
  <dcterms:modified xsi:type="dcterms:W3CDTF">2024-10-29T14:15:32Z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ediaServiceImageTags">
    <vt:lpwstr/>
  </property>
</Properties>
</file>